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57" r:id="rId3"/>
    <p:sldId id="263" r:id="rId4"/>
    <p:sldId id="258" r:id="rId5"/>
    <p:sldId id="259" r:id="rId6"/>
    <p:sldId id="261" r:id="rId7"/>
    <p:sldId id="262"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9" d="100"/>
          <a:sy n="59" d="100"/>
        </p:scale>
        <p:origin x="9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2AE68-329F-44C4-99DC-F4CDA8AAFD5F}" type="datetimeFigureOut">
              <a:rPr kumimoji="1" lang="ja-JP" altLang="en-US" smtClean="0"/>
              <a:t>2026/5/26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6B97D-D040-441B-8D07-6EC285D08081}" type="slidenum">
              <a:rPr kumimoji="1" lang="ja-JP" altLang="en-US" smtClean="0"/>
              <a:t>‹#›</a:t>
            </a:fld>
            <a:endParaRPr kumimoji="1" lang="ja-JP" altLang="en-US"/>
          </a:p>
        </p:txBody>
      </p:sp>
    </p:spTree>
    <p:extLst>
      <p:ext uri="{BB962C8B-B14F-4D97-AF65-F5344CB8AC3E}">
        <p14:creationId xmlns:p14="http://schemas.microsoft.com/office/powerpoint/2010/main" val="35228137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2E562-B89E-3960-4B0A-FD4FC6EFBB2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FEB4E4C-9127-CEEC-F9BC-C40FB7C74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7CF19EC-773E-9684-722E-A0B01FEC2E0A}"/>
              </a:ext>
            </a:extLst>
          </p:cNvPr>
          <p:cNvSpPr>
            <a:spLocks noGrp="1"/>
          </p:cNvSpPr>
          <p:nvPr>
            <p:ph type="dt" sz="half" idx="10"/>
          </p:nvPr>
        </p:nvSpPr>
        <p:spPr/>
        <p:txBody>
          <a:bodyPr/>
          <a:lstStyle/>
          <a:p>
            <a:fld id="{D5B73EA7-C9B9-471B-B192-CD4739E183EC}" type="datetimeFigureOut">
              <a:rPr kumimoji="1" lang="ja-JP" altLang="en-US" smtClean="0"/>
              <a:t>2026/5/26</a:t>
            </a:fld>
            <a:endParaRPr kumimoji="1" lang="ja-JP" altLang="en-US"/>
          </a:p>
        </p:txBody>
      </p:sp>
      <p:sp>
        <p:nvSpPr>
          <p:cNvPr id="5" name="フッター プレースホルダー 4">
            <a:extLst>
              <a:ext uri="{FF2B5EF4-FFF2-40B4-BE49-F238E27FC236}">
                <a16:creationId xmlns:a16="http://schemas.microsoft.com/office/drawing/2014/main" id="{4FD3698A-8BAD-B473-56DB-2431D5E0C5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D1769D-715D-0969-9835-1ABF4AED62CF}"/>
              </a:ext>
            </a:extLst>
          </p:cNvPr>
          <p:cNvSpPr>
            <a:spLocks noGrp="1"/>
          </p:cNvSpPr>
          <p:nvPr>
            <p:ph type="sldNum" sz="quarter" idx="12"/>
          </p:nvPr>
        </p:nvSpPr>
        <p:spPr/>
        <p:txBody>
          <a:bodyPr/>
          <a:lstStyle/>
          <a:p>
            <a:fld id="{6652B580-9CC0-4969-8A3A-F045D42EAFE9}" type="slidenum">
              <a:rPr kumimoji="1" lang="ja-JP" altLang="en-US" smtClean="0"/>
              <a:t>‹#›</a:t>
            </a:fld>
            <a:endParaRPr kumimoji="1" lang="ja-JP" altLang="en-US"/>
          </a:p>
        </p:txBody>
      </p:sp>
    </p:spTree>
    <p:extLst>
      <p:ext uri="{BB962C8B-B14F-4D97-AF65-F5344CB8AC3E}">
        <p14:creationId xmlns:p14="http://schemas.microsoft.com/office/powerpoint/2010/main" val="174651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AA3E05-79FE-0B54-822A-072CCE45811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CE7A30-22CA-7380-493A-B24E47B30D0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C47FA9-3656-D631-0ED4-6F5A17F83E50}"/>
              </a:ext>
            </a:extLst>
          </p:cNvPr>
          <p:cNvSpPr>
            <a:spLocks noGrp="1"/>
          </p:cNvSpPr>
          <p:nvPr>
            <p:ph type="dt" sz="half" idx="10"/>
          </p:nvPr>
        </p:nvSpPr>
        <p:spPr/>
        <p:txBody>
          <a:bodyPr/>
          <a:lstStyle/>
          <a:p>
            <a:fld id="{D5B73EA7-C9B9-471B-B192-CD4739E183EC}" type="datetimeFigureOut">
              <a:rPr kumimoji="1" lang="ja-JP" altLang="en-US" smtClean="0"/>
              <a:t>2026/5/26</a:t>
            </a:fld>
            <a:endParaRPr kumimoji="1" lang="ja-JP" altLang="en-US"/>
          </a:p>
        </p:txBody>
      </p:sp>
      <p:sp>
        <p:nvSpPr>
          <p:cNvPr id="5" name="フッター プレースホルダー 4">
            <a:extLst>
              <a:ext uri="{FF2B5EF4-FFF2-40B4-BE49-F238E27FC236}">
                <a16:creationId xmlns:a16="http://schemas.microsoft.com/office/drawing/2014/main" id="{1039F0A8-1661-AF59-CCC6-CFA6708943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EDC736-2404-2477-AA5C-B6EECD42145D}"/>
              </a:ext>
            </a:extLst>
          </p:cNvPr>
          <p:cNvSpPr>
            <a:spLocks noGrp="1"/>
          </p:cNvSpPr>
          <p:nvPr>
            <p:ph type="sldNum" sz="quarter" idx="12"/>
          </p:nvPr>
        </p:nvSpPr>
        <p:spPr/>
        <p:txBody>
          <a:bodyPr/>
          <a:lstStyle/>
          <a:p>
            <a:fld id="{6652B580-9CC0-4969-8A3A-F045D42EAFE9}" type="slidenum">
              <a:rPr kumimoji="1" lang="ja-JP" altLang="en-US" smtClean="0"/>
              <a:t>‹#›</a:t>
            </a:fld>
            <a:endParaRPr kumimoji="1" lang="ja-JP" altLang="en-US"/>
          </a:p>
        </p:txBody>
      </p:sp>
    </p:spTree>
    <p:extLst>
      <p:ext uri="{BB962C8B-B14F-4D97-AF65-F5344CB8AC3E}">
        <p14:creationId xmlns:p14="http://schemas.microsoft.com/office/powerpoint/2010/main" val="345179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EE19A81-DA1A-F301-19CB-C01EB2D1DA2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4B0E9A-B54A-413F-F56B-8BEB6A1B17C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710A2A-29FF-C919-7E25-D2129D741C44}"/>
              </a:ext>
            </a:extLst>
          </p:cNvPr>
          <p:cNvSpPr>
            <a:spLocks noGrp="1"/>
          </p:cNvSpPr>
          <p:nvPr>
            <p:ph type="dt" sz="half" idx="10"/>
          </p:nvPr>
        </p:nvSpPr>
        <p:spPr/>
        <p:txBody>
          <a:bodyPr/>
          <a:lstStyle/>
          <a:p>
            <a:fld id="{D5B73EA7-C9B9-471B-B192-CD4739E183EC}" type="datetimeFigureOut">
              <a:rPr kumimoji="1" lang="ja-JP" altLang="en-US" smtClean="0"/>
              <a:t>2026/5/26</a:t>
            </a:fld>
            <a:endParaRPr kumimoji="1" lang="ja-JP" altLang="en-US"/>
          </a:p>
        </p:txBody>
      </p:sp>
      <p:sp>
        <p:nvSpPr>
          <p:cNvPr id="5" name="フッター プレースホルダー 4">
            <a:extLst>
              <a:ext uri="{FF2B5EF4-FFF2-40B4-BE49-F238E27FC236}">
                <a16:creationId xmlns:a16="http://schemas.microsoft.com/office/drawing/2014/main" id="{DD71D9DC-E769-77E1-47F8-7A30BBC66B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7D8A3C-CF34-3F3F-92E4-3D5A35A80837}"/>
              </a:ext>
            </a:extLst>
          </p:cNvPr>
          <p:cNvSpPr>
            <a:spLocks noGrp="1"/>
          </p:cNvSpPr>
          <p:nvPr>
            <p:ph type="sldNum" sz="quarter" idx="12"/>
          </p:nvPr>
        </p:nvSpPr>
        <p:spPr/>
        <p:txBody>
          <a:bodyPr/>
          <a:lstStyle/>
          <a:p>
            <a:fld id="{6652B580-9CC0-4969-8A3A-F045D42EAFE9}" type="slidenum">
              <a:rPr kumimoji="1" lang="ja-JP" altLang="en-US" smtClean="0"/>
              <a:t>‹#›</a:t>
            </a:fld>
            <a:endParaRPr kumimoji="1" lang="ja-JP" altLang="en-US"/>
          </a:p>
        </p:txBody>
      </p:sp>
    </p:spTree>
    <p:extLst>
      <p:ext uri="{BB962C8B-B14F-4D97-AF65-F5344CB8AC3E}">
        <p14:creationId xmlns:p14="http://schemas.microsoft.com/office/powerpoint/2010/main" val="337250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1BE98C-6FED-C87A-835D-DC62A560CBF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271BAD-645F-FE6D-A179-2D1B2F66BF9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80D6F1-5EB8-6E6E-92E2-31F869C544FC}"/>
              </a:ext>
            </a:extLst>
          </p:cNvPr>
          <p:cNvSpPr>
            <a:spLocks noGrp="1"/>
          </p:cNvSpPr>
          <p:nvPr>
            <p:ph type="dt" sz="half" idx="10"/>
          </p:nvPr>
        </p:nvSpPr>
        <p:spPr/>
        <p:txBody>
          <a:bodyPr/>
          <a:lstStyle/>
          <a:p>
            <a:fld id="{D5B73EA7-C9B9-471B-B192-CD4739E183EC}" type="datetimeFigureOut">
              <a:rPr kumimoji="1" lang="ja-JP" altLang="en-US" smtClean="0"/>
              <a:t>2026/5/26</a:t>
            </a:fld>
            <a:endParaRPr kumimoji="1" lang="ja-JP" altLang="en-US"/>
          </a:p>
        </p:txBody>
      </p:sp>
      <p:sp>
        <p:nvSpPr>
          <p:cNvPr id="5" name="フッター プレースホルダー 4">
            <a:extLst>
              <a:ext uri="{FF2B5EF4-FFF2-40B4-BE49-F238E27FC236}">
                <a16:creationId xmlns:a16="http://schemas.microsoft.com/office/drawing/2014/main" id="{AD3FDCE8-7791-4983-0EB0-CF3BBE4161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C59A10-354A-4CF5-E8D4-5CFE8B01A061}"/>
              </a:ext>
            </a:extLst>
          </p:cNvPr>
          <p:cNvSpPr>
            <a:spLocks noGrp="1"/>
          </p:cNvSpPr>
          <p:nvPr>
            <p:ph type="sldNum" sz="quarter" idx="12"/>
          </p:nvPr>
        </p:nvSpPr>
        <p:spPr/>
        <p:txBody>
          <a:bodyPr/>
          <a:lstStyle/>
          <a:p>
            <a:fld id="{6652B580-9CC0-4969-8A3A-F045D42EAFE9}" type="slidenum">
              <a:rPr kumimoji="1" lang="ja-JP" altLang="en-US" smtClean="0"/>
              <a:t>‹#›</a:t>
            </a:fld>
            <a:endParaRPr kumimoji="1" lang="ja-JP" altLang="en-US"/>
          </a:p>
        </p:txBody>
      </p:sp>
    </p:spTree>
    <p:extLst>
      <p:ext uri="{BB962C8B-B14F-4D97-AF65-F5344CB8AC3E}">
        <p14:creationId xmlns:p14="http://schemas.microsoft.com/office/powerpoint/2010/main" val="255246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EAAB8D-FB5C-71B1-F12F-64F74679911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655A3E-DFCF-5170-0FCA-32EC6C843C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E44F186-657E-3DBD-166F-FEF9A0ACD442}"/>
              </a:ext>
            </a:extLst>
          </p:cNvPr>
          <p:cNvSpPr>
            <a:spLocks noGrp="1"/>
          </p:cNvSpPr>
          <p:nvPr>
            <p:ph type="dt" sz="half" idx="10"/>
          </p:nvPr>
        </p:nvSpPr>
        <p:spPr/>
        <p:txBody>
          <a:bodyPr/>
          <a:lstStyle/>
          <a:p>
            <a:fld id="{D5B73EA7-C9B9-471B-B192-CD4739E183EC}" type="datetimeFigureOut">
              <a:rPr kumimoji="1" lang="ja-JP" altLang="en-US" smtClean="0"/>
              <a:t>2026/5/26</a:t>
            </a:fld>
            <a:endParaRPr kumimoji="1" lang="ja-JP" altLang="en-US"/>
          </a:p>
        </p:txBody>
      </p:sp>
      <p:sp>
        <p:nvSpPr>
          <p:cNvPr id="5" name="フッター プレースホルダー 4">
            <a:extLst>
              <a:ext uri="{FF2B5EF4-FFF2-40B4-BE49-F238E27FC236}">
                <a16:creationId xmlns:a16="http://schemas.microsoft.com/office/drawing/2014/main" id="{3E6AD315-A637-ECEE-EC1C-19D15FD21C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ABE611-1672-9728-2C3D-9CC2275AE532}"/>
              </a:ext>
            </a:extLst>
          </p:cNvPr>
          <p:cNvSpPr>
            <a:spLocks noGrp="1"/>
          </p:cNvSpPr>
          <p:nvPr>
            <p:ph type="sldNum" sz="quarter" idx="12"/>
          </p:nvPr>
        </p:nvSpPr>
        <p:spPr/>
        <p:txBody>
          <a:bodyPr/>
          <a:lstStyle/>
          <a:p>
            <a:fld id="{6652B580-9CC0-4969-8A3A-F045D42EAFE9}" type="slidenum">
              <a:rPr kumimoji="1" lang="ja-JP" altLang="en-US" smtClean="0"/>
              <a:t>‹#›</a:t>
            </a:fld>
            <a:endParaRPr kumimoji="1" lang="ja-JP" altLang="en-US"/>
          </a:p>
        </p:txBody>
      </p:sp>
    </p:spTree>
    <p:extLst>
      <p:ext uri="{BB962C8B-B14F-4D97-AF65-F5344CB8AC3E}">
        <p14:creationId xmlns:p14="http://schemas.microsoft.com/office/powerpoint/2010/main" val="221044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8D5203-274B-1D16-50F0-3EB3CB36D19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90BA7E-CDE3-A611-C958-7D9A5521E36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1B7FAE0-986E-9227-BBA9-2AB51F4CB54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B21C742-EB9A-C6E6-3692-438F1D1925AF}"/>
              </a:ext>
            </a:extLst>
          </p:cNvPr>
          <p:cNvSpPr>
            <a:spLocks noGrp="1"/>
          </p:cNvSpPr>
          <p:nvPr>
            <p:ph type="dt" sz="half" idx="10"/>
          </p:nvPr>
        </p:nvSpPr>
        <p:spPr/>
        <p:txBody>
          <a:bodyPr/>
          <a:lstStyle/>
          <a:p>
            <a:fld id="{D5B73EA7-C9B9-471B-B192-CD4739E183EC}" type="datetimeFigureOut">
              <a:rPr kumimoji="1" lang="ja-JP" altLang="en-US" smtClean="0"/>
              <a:t>2026/5/26</a:t>
            </a:fld>
            <a:endParaRPr kumimoji="1" lang="ja-JP" altLang="en-US"/>
          </a:p>
        </p:txBody>
      </p:sp>
      <p:sp>
        <p:nvSpPr>
          <p:cNvPr id="6" name="フッター プレースホルダー 5">
            <a:extLst>
              <a:ext uri="{FF2B5EF4-FFF2-40B4-BE49-F238E27FC236}">
                <a16:creationId xmlns:a16="http://schemas.microsoft.com/office/drawing/2014/main" id="{993FD310-A261-44B2-E8A2-8113F76380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FBE9534-BD62-C2A0-3854-7B72FB6D5B66}"/>
              </a:ext>
            </a:extLst>
          </p:cNvPr>
          <p:cNvSpPr>
            <a:spLocks noGrp="1"/>
          </p:cNvSpPr>
          <p:nvPr>
            <p:ph type="sldNum" sz="quarter" idx="12"/>
          </p:nvPr>
        </p:nvSpPr>
        <p:spPr/>
        <p:txBody>
          <a:bodyPr/>
          <a:lstStyle/>
          <a:p>
            <a:fld id="{6652B580-9CC0-4969-8A3A-F045D42EAFE9}" type="slidenum">
              <a:rPr kumimoji="1" lang="ja-JP" altLang="en-US" smtClean="0"/>
              <a:t>‹#›</a:t>
            </a:fld>
            <a:endParaRPr kumimoji="1" lang="ja-JP" altLang="en-US"/>
          </a:p>
        </p:txBody>
      </p:sp>
    </p:spTree>
    <p:extLst>
      <p:ext uri="{BB962C8B-B14F-4D97-AF65-F5344CB8AC3E}">
        <p14:creationId xmlns:p14="http://schemas.microsoft.com/office/powerpoint/2010/main" val="239645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C48428-8A11-E4E2-D7E5-193C83F1FF0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4E1392-D09B-70B6-6039-621D7E594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D1DF3B7-97F9-9AE2-8E24-D7237F2E2F8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74C237D-C718-499B-DA5C-CB15CCDDC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43676F3-7D50-A361-EB5D-EB0E2D191DF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0C1D9E6-172D-39D7-46B8-C04B6E782C5B}"/>
              </a:ext>
            </a:extLst>
          </p:cNvPr>
          <p:cNvSpPr>
            <a:spLocks noGrp="1"/>
          </p:cNvSpPr>
          <p:nvPr>
            <p:ph type="dt" sz="half" idx="10"/>
          </p:nvPr>
        </p:nvSpPr>
        <p:spPr/>
        <p:txBody>
          <a:bodyPr/>
          <a:lstStyle/>
          <a:p>
            <a:fld id="{D5B73EA7-C9B9-471B-B192-CD4739E183EC}" type="datetimeFigureOut">
              <a:rPr kumimoji="1" lang="ja-JP" altLang="en-US" smtClean="0"/>
              <a:t>2026/5/26</a:t>
            </a:fld>
            <a:endParaRPr kumimoji="1" lang="ja-JP" altLang="en-US"/>
          </a:p>
        </p:txBody>
      </p:sp>
      <p:sp>
        <p:nvSpPr>
          <p:cNvPr id="8" name="フッター プレースホルダー 7">
            <a:extLst>
              <a:ext uri="{FF2B5EF4-FFF2-40B4-BE49-F238E27FC236}">
                <a16:creationId xmlns:a16="http://schemas.microsoft.com/office/drawing/2014/main" id="{DF777FA3-0430-4CC0-01BC-5FA4E308409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172BFE2-83B0-84A4-2CE2-90A3CBED7FEE}"/>
              </a:ext>
            </a:extLst>
          </p:cNvPr>
          <p:cNvSpPr>
            <a:spLocks noGrp="1"/>
          </p:cNvSpPr>
          <p:nvPr>
            <p:ph type="sldNum" sz="quarter" idx="12"/>
          </p:nvPr>
        </p:nvSpPr>
        <p:spPr/>
        <p:txBody>
          <a:bodyPr/>
          <a:lstStyle/>
          <a:p>
            <a:fld id="{6652B580-9CC0-4969-8A3A-F045D42EAFE9}" type="slidenum">
              <a:rPr kumimoji="1" lang="ja-JP" altLang="en-US" smtClean="0"/>
              <a:t>‹#›</a:t>
            </a:fld>
            <a:endParaRPr kumimoji="1" lang="ja-JP" altLang="en-US"/>
          </a:p>
        </p:txBody>
      </p:sp>
    </p:spTree>
    <p:extLst>
      <p:ext uri="{BB962C8B-B14F-4D97-AF65-F5344CB8AC3E}">
        <p14:creationId xmlns:p14="http://schemas.microsoft.com/office/powerpoint/2010/main" val="320315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B645F7-8DEA-F71B-B181-9798D68A6AA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E5F79B7-37DE-611E-C385-F231E2B0A87E}"/>
              </a:ext>
            </a:extLst>
          </p:cNvPr>
          <p:cNvSpPr>
            <a:spLocks noGrp="1"/>
          </p:cNvSpPr>
          <p:nvPr>
            <p:ph type="dt" sz="half" idx="10"/>
          </p:nvPr>
        </p:nvSpPr>
        <p:spPr/>
        <p:txBody>
          <a:bodyPr/>
          <a:lstStyle/>
          <a:p>
            <a:fld id="{D5B73EA7-C9B9-471B-B192-CD4739E183EC}" type="datetimeFigureOut">
              <a:rPr kumimoji="1" lang="ja-JP" altLang="en-US" smtClean="0"/>
              <a:t>2026/5/26</a:t>
            </a:fld>
            <a:endParaRPr kumimoji="1" lang="ja-JP" altLang="en-US"/>
          </a:p>
        </p:txBody>
      </p:sp>
      <p:sp>
        <p:nvSpPr>
          <p:cNvPr id="4" name="フッター プレースホルダー 3">
            <a:extLst>
              <a:ext uri="{FF2B5EF4-FFF2-40B4-BE49-F238E27FC236}">
                <a16:creationId xmlns:a16="http://schemas.microsoft.com/office/drawing/2014/main" id="{DF1D6B2B-FDDC-5E15-2056-F817F864536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7A9E6B8-7660-A257-A795-87380DF99628}"/>
              </a:ext>
            </a:extLst>
          </p:cNvPr>
          <p:cNvSpPr>
            <a:spLocks noGrp="1"/>
          </p:cNvSpPr>
          <p:nvPr>
            <p:ph type="sldNum" sz="quarter" idx="12"/>
          </p:nvPr>
        </p:nvSpPr>
        <p:spPr/>
        <p:txBody>
          <a:bodyPr/>
          <a:lstStyle/>
          <a:p>
            <a:fld id="{6652B580-9CC0-4969-8A3A-F045D42EAFE9}" type="slidenum">
              <a:rPr kumimoji="1" lang="ja-JP" altLang="en-US" smtClean="0"/>
              <a:t>‹#›</a:t>
            </a:fld>
            <a:endParaRPr kumimoji="1" lang="ja-JP" altLang="en-US"/>
          </a:p>
        </p:txBody>
      </p:sp>
    </p:spTree>
    <p:extLst>
      <p:ext uri="{BB962C8B-B14F-4D97-AF65-F5344CB8AC3E}">
        <p14:creationId xmlns:p14="http://schemas.microsoft.com/office/powerpoint/2010/main" val="245237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BE8679D-C695-0C96-1060-CEB88EC7FE2C}"/>
              </a:ext>
            </a:extLst>
          </p:cNvPr>
          <p:cNvSpPr>
            <a:spLocks noGrp="1"/>
          </p:cNvSpPr>
          <p:nvPr>
            <p:ph type="dt" sz="half" idx="10"/>
          </p:nvPr>
        </p:nvSpPr>
        <p:spPr/>
        <p:txBody>
          <a:bodyPr/>
          <a:lstStyle/>
          <a:p>
            <a:fld id="{D5B73EA7-C9B9-471B-B192-CD4739E183EC}" type="datetimeFigureOut">
              <a:rPr kumimoji="1" lang="ja-JP" altLang="en-US" smtClean="0"/>
              <a:t>2026/5/26</a:t>
            </a:fld>
            <a:endParaRPr kumimoji="1" lang="ja-JP" altLang="en-US"/>
          </a:p>
        </p:txBody>
      </p:sp>
      <p:sp>
        <p:nvSpPr>
          <p:cNvPr id="3" name="フッター プレースホルダー 2">
            <a:extLst>
              <a:ext uri="{FF2B5EF4-FFF2-40B4-BE49-F238E27FC236}">
                <a16:creationId xmlns:a16="http://schemas.microsoft.com/office/drawing/2014/main" id="{DF32C1A9-083F-5A93-2BCA-4BD0E6902E7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C189FE8-94B6-E1F9-4B11-19047D1C9E31}"/>
              </a:ext>
            </a:extLst>
          </p:cNvPr>
          <p:cNvSpPr>
            <a:spLocks noGrp="1"/>
          </p:cNvSpPr>
          <p:nvPr>
            <p:ph type="sldNum" sz="quarter" idx="12"/>
          </p:nvPr>
        </p:nvSpPr>
        <p:spPr/>
        <p:txBody>
          <a:bodyPr/>
          <a:lstStyle/>
          <a:p>
            <a:fld id="{6652B580-9CC0-4969-8A3A-F045D42EAFE9}" type="slidenum">
              <a:rPr kumimoji="1" lang="ja-JP" altLang="en-US" smtClean="0"/>
              <a:t>‹#›</a:t>
            </a:fld>
            <a:endParaRPr kumimoji="1" lang="ja-JP" altLang="en-US"/>
          </a:p>
        </p:txBody>
      </p:sp>
    </p:spTree>
    <p:extLst>
      <p:ext uri="{BB962C8B-B14F-4D97-AF65-F5344CB8AC3E}">
        <p14:creationId xmlns:p14="http://schemas.microsoft.com/office/powerpoint/2010/main" val="251648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6547F8-5E79-15E6-4A8A-282CC52AB6B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D38AAB-8E41-15F6-1079-98F5582F0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C0FA149-2F61-E154-4E52-6DFC93AA0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2CCAD1-FC64-EE4E-FF56-B56FD25D108B}"/>
              </a:ext>
            </a:extLst>
          </p:cNvPr>
          <p:cNvSpPr>
            <a:spLocks noGrp="1"/>
          </p:cNvSpPr>
          <p:nvPr>
            <p:ph type="dt" sz="half" idx="10"/>
          </p:nvPr>
        </p:nvSpPr>
        <p:spPr/>
        <p:txBody>
          <a:bodyPr/>
          <a:lstStyle/>
          <a:p>
            <a:fld id="{D5B73EA7-C9B9-471B-B192-CD4739E183EC}" type="datetimeFigureOut">
              <a:rPr kumimoji="1" lang="ja-JP" altLang="en-US" smtClean="0"/>
              <a:t>2026/5/26</a:t>
            </a:fld>
            <a:endParaRPr kumimoji="1" lang="ja-JP" altLang="en-US"/>
          </a:p>
        </p:txBody>
      </p:sp>
      <p:sp>
        <p:nvSpPr>
          <p:cNvPr id="6" name="フッター プレースホルダー 5">
            <a:extLst>
              <a:ext uri="{FF2B5EF4-FFF2-40B4-BE49-F238E27FC236}">
                <a16:creationId xmlns:a16="http://schemas.microsoft.com/office/drawing/2014/main" id="{35DF232C-9ADE-EB49-FC19-7E8BA5121A1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F60B520-C0BC-3E84-D6A3-0EF63FE85DCD}"/>
              </a:ext>
            </a:extLst>
          </p:cNvPr>
          <p:cNvSpPr>
            <a:spLocks noGrp="1"/>
          </p:cNvSpPr>
          <p:nvPr>
            <p:ph type="sldNum" sz="quarter" idx="12"/>
          </p:nvPr>
        </p:nvSpPr>
        <p:spPr/>
        <p:txBody>
          <a:bodyPr/>
          <a:lstStyle/>
          <a:p>
            <a:fld id="{6652B580-9CC0-4969-8A3A-F045D42EAFE9}" type="slidenum">
              <a:rPr kumimoji="1" lang="ja-JP" altLang="en-US" smtClean="0"/>
              <a:t>‹#›</a:t>
            </a:fld>
            <a:endParaRPr kumimoji="1" lang="ja-JP" altLang="en-US"/>
          </a:p>
        </p:txBody>
      </p:sp>
    </p:spTree>
    <p:extLst>
      <p:ext uri="{BB962C8B-B14F-4D97-AF65-F5344CB8AC3E}">
        <p14:creationId xmlns:p14="http://schemas.microsoft.com/office/powerpoint/2010/main" val="204858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07FB7-F7D4-E902-A43E-78B24008DD0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E2E4D1-6611-1A63-FDFB-F0ED0B838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D9FB662-36B5-52B6-E483-FDB5862C4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773EDAA-AAFC-AC40-F16F-88EED31983B5}"/>
              </a:ext>
            </a:extLst>
          </p:cNvPr>
          <p:cNvSpPr>
            <a:spLocks noGrp="1"/>
          </p:cNvSpPr>
          <p:nvPr>
            <p:ph type="dt" sz="half" idx="10"/>
          </p:nvPr>
        </p:nvSpPr>
        <p:spPr/>
        <p:txBody>
          <a:bodyPr/>
          <a:lstStyle/>
          <a:p>
            <a:fld id="{D5B73EA7-C9B9-471B-B192-CD4739E183EC}" type="datetimeFigureOut">
              <a:rPr kumimoji="1" lang="ja-JP" altLang="en-US" smtClean="0"/>
              <a:t>2026/5/26</a:t>
            </a:fld>
            <a:endParaRPr kumimoji="1" lang="ja-JP" altLang="en-US"/>
          </a:p>
        </p:txBody>
      </p:sp>
      <p:sp>
        <p:nvSpPr>
          <p:cNvPr id="6" name="フッター プレースホルダー 5">
            <a:extLst>
              <a:ext uri="{FF2B5EF4-FFF2-40B4-BE49-F238E27FC236}">
                <a16:creationId xmlns:a16="http://schemas.microsoft.com/office/drawing/2014/main" id="{22B2564D-0319-5BE0-EC18-9EECEF77418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6C5634-4B70-818D-CC04-FD17CCAD44C8}"/>
              </a:ext>
            </a:extLst>
          </p:cNvPr>
          <p:cNvSpPr>
            <a:spLocks noGrp="1"/>
          </p:cNvSpPr>
          <p:nvPr>
            <p:ph type="sldNum" sz="quarter" idx="12"/>
          </p:nvPr>
        </p:nvSpPr>
        <p:spPr/>
        <p:txBody>
          <a:bodyPr/>
          <a:lstStyle/>
          <a:p>
            <a:fld id="{6652B580-9CC0-4969-8A3A-F045D42EAFE9}" type="slidenum">
              <a:rPr kumimoji="1" lang="ja-JP" altLang="en-US" smtClean="0"/>
              <a:t>‹#›</a:t>
            </a:fld>
            <a:endParaRPr kumimoji="1" lang="ja-JP" altLang="en-US"/>
          </a:p>
        </p:txBody>
      </p:sp>
    </p:spTree>
    <p:extLst>
      <p:ext uri="{BB962C8B-B14F-4D97-AF65-F5344CB8AC3E}">
        <p14:creationId xmlns:p14="http://schemas.microsoft.com/office/powerpoint/2010/main" val="221073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66E9B6-8FEB-0669-BBEB-6B509AB46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E5149AE-203F-5E01-8928-C386CFC40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4B7F00-30A3-66B5-922A-F1EB7AF21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B73EA7-C9B9-471B-B192-CD4739E183EC}" type="datetimeFigureOut">
              <a:rPr kumimoji="1" lang="ja-JP" altLang="en-US" smtClean="0"/>
              <a:t>2026/5/26</a:t>
            </a:fld>
            <a:endParaRPr kumimoji="1" lang="ja-JP" altLang="en-US"/>
          </a:p>
        </p:txBody>
      </p:sp>
      <p:sp>
        <p:nvSpPr>
          <p:cNvPr id="5" name="フッター プレースホルダー 4">
            <a:extLst>
              <a:ext uri="{FF2B5EF4-FFF2-40B4-BE49-F238E27FC236}">
                <a16:creationId xmlns:a16="http://schemas.microsoft.com/office/drawing/2014/main" id="{0DF65AE1-D21B-5A94-6F49-7120CE151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D7A560D-861D-AC0C-DC1D-0C0BB044A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52B580-9CC0-4969-8A3A-F045D42EAFE9}" type="slidenum">
              <a:rPr kumimoji="1" lang="ja-JP" altLang="en-US" smtClean="0"/>
              <a:t>‹#›</a:t>
            </a:fld>
            <a:endParaRPr kumimoji="1" lang="ja-JP" altLang="en-US"/>
          </a:p>
        </p:txBody>
      </p:sp>
    </p:spTree>
    <p:extLst>
      <p:ext uri="{BB962C8B-B14F-4D97-AF65-F5344CB8AC3E}">
        <p14:creationId xmlns:p14="http://schemas.microsoft.com/office/powerpoint/2010/main" val="440159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jwes.or.jp/wprs/wp-content/uploads/author_committees_pressure-equipment/Burst-Test-A_x40-Speed.mp4" TargetMode="External"/><Relationship Id="rId13" Type="http://schemas.openxmlformats.org/officeDocument/2006/relationships/hyperlink" Target="https://www.jwes.or.jp/wprs/wp-content/uploads/author_committees_pressure-equipment/Burst-Test-C-x01-Speed.mp4"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www.jwes.or.jp/wprs/wp-content/uploads/author_committees_pressure-equipment/Burst-Test-C-x40-Speed.mp4"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s://www.jwes.or.jp/wprs/wp-content/uploads/author_committees_pressure-equipment/Burst-Test-B-Slow-Motion.mp4" TargetMode="External"/><Relationship Id="rId5" Type="http://schemas.openxmlformats.org/officeDocument/2006/relationships/image" Target="../media/image10.png"/><Relationship Id="rId10" Type="http://schemas.openxmlformats.org/officeDocument/2006/relationships/hyperlink" Target="https://www.jwes.or.jp/wprs/wp-content/uploads/author_committees_pressure-equipment/Burst-Test-B-x40-Speed.mp4" TargetMode="External"/><Relationship Id="rId4" Type="http://schemas.openxmlformats.org/officeDocument/2006/relationships/image" Target="../media/image9.png"/><Relationship Id="rId9" Type="http://schemas.openxmlformats.org/officeDocument/2006/relationships/hyperlink" Target="https://www.jwes.or.jp/wprs/wp-content/uploads/author_committees_pressure-equipment/Burst-Test-A-Slowmotion.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s://www.jwes.or.jp/wprs/wp-content/uploads/author_committees_pressure-equipment/close-up-video.mp4" TargetMode="External"/><Relationship Id="rId5" Type="http://schemas.openxmlformats.org/officeDocument/2006/relationships/hyperlink" Target="https://www.jwes.or.jp/wprs/wp-content/uploads/author_committees_pressure-equipment/Test-D-Burst-Slow-Motion.mp4" TargetMode="External"/><Relationship Id="rId4" Type="http://schemas.openxmlformats.org/officeDocument/2006/relationships/hyperlink" Target="https://www.jwes.or.jp/wprs/wp-content/uploads/author_committees_pressure-equipment/Test-D-x40-Speed-Video.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B859831-C750-14AC-3F21-22DCA8D7BF5D}"/>
              </a:ext>
            </a:extLst>
          </p:cNvPr>
          <p:cNvSpPr txBox="1"/>
          <p:nvPr/>
        </p:nvSpPr>
        <p:spPr>
          <a:xfrm>
            <a:off x="213644" y="151179"/>
            <a:ext cx="11596145" cy="6555641"/>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ラウンドロビン解析参加要件</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a:p>
            <a:pPr marL="457200" indent="-457200">
              <a:buFont typeface="+mj-lt"/>
              <a:buAutoNum type="arabicPeriod"/>
            </a:pPr>
            <a:r>
              <a:rPr lang="en-US" altLang="ja-JP" sz="2000" dirty="0">
                <a:latin typeface="Meiryo UI" panose="020B0604030504040204" pitchFamily="50" charset="-128"/>
                <a:ea typeface="Meiryo UI" panose="020B0604030504040204" pitchFamily="50" charset="-128"/>
              </a:rPr>
              <a:t>API579-1/ASME FFS-1 Part 5 Level 3</a:t>
            </a:r>
            <a:r>
              <a:rPr lang="ja-JP" altLang="en-US" sz="2000" dirty="0">
                <a:latin typeface="Meiryo UI" panose="020B0604030504040204" pitchFamily="50" charset="-128"/>
                <a:ea typeface="Meiryo UI" panose="020B0604030504040204" pitchFamily="50" charset="-128"/>
              </a:rPr>
              <a:t>に基づく評価と結果の概要が分かるもの</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形式は問わない</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。尚、下記を必ず含むこと。</a:t>
            </a:r>
          </a:p>
          <a:p>
            <a:pPr marL="914400" lvl="1" indent="-457200">
              <a:buFont typeface="+mj-ea"/>
              <a:buAutoNum type="circleNumDbPlain"/>
            </a:pPr>
            <a:r>
              <a:rPr lang="ja-JP" altLang="en-US" sz="2000" dirty="0">
                <a:latin typeface="Meiryo UI" panose="020B0604030504040204" pitchFamily="50" charset="-128"/>
                <a:ea typeface="Meiryo UI" panose="020B0604030504040204" pitchFamily="50" charset="-128"/>
              </a:rPr>
              <a:t>各ケースが健全容器</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機械加工による局部減肉がない場合</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の場合の</a:t>
            </a:r>
            <a:r>
              <a:rPr lang="en-US" altLang="ja-JP" sz="2000" dirty="0">
                <a:latin typeface="Meiryo UI" panose="020B0604030504040204" pitchFamily="50" charset="-128"/>
                <a:ea typeface="Meiryo UI" panose="020B0604030504040204" pitchFamily="50" charset="-128"/>
              </a:rPr>
              <a:t>MAWP</a:t>
            </a:r>
          </a:p>
          <a:p>
            <a:pPr marL="914400" lvl="1" indent="-457200">
              <a:buFont typeface="+mj-ea"/>
              <a:buAutoNum type="circleNumDbPlain"/>
            </a:pPr>
            <a:r>
              <a:rPr lang="en-US" altLang="ja-JP" sz="2000" dirty="0">
                <a:latin typeface="Meiryo UI" panose="020B0604030504040204" pitchFamily="50" charset="-128"/>
                <a:ea typeface="Meiryo UI" panose="020B0604030504040204" pitchFamily="50" charset="-128"/>
              </a:rPr>
              <a:t>API579-1/ASME FFS-1 2.4.2.2</a:t>
            </a:r>
            <a:r>
              <a:rPr lang="ja-JP" altLang="en-US" sz="2000" dirty="0">
                <a:latin typeface="Meiryo UI" panose="020B0604030504040204" pitchFamily="50" charset="-128"/>
                <a:ea typeface="Meiryo UI" panose="020B0604030504040204" pitchFamily="50" charset="-128"/>
              </a:rPr>
              <a:t> 式</a:t>
            </a:r>
            <a:r>
              <a:rPr lang="en-US" altLang="ja-JP" sz="2000" dirty="0">
                <a:latin typeface="Meiryo UI" panose="020B0604030504040204" pitchFamily="50" charset="-128"/>
                <a:ea typeface="Meiryo UI" panose="020B0604030504040204" pitchFamily="50" charset="-128"/>
              </a:rPr>
              <a:t>(2.1)</a:t>
            </a:r>
            <a:r>
              <a:rPr lang="ja-JP" altLang="en-US" sz="2000" dirty="0">
                <a:latin typeface="Meiryo UI" panose="020B0604030504040204" pitchFamily="50" charset="-128"/>
                <a:ea typeface="Meiryo UI" panose="020B0604030504040204" pitchFamily="50" charset="-128"/>
              </a:rPr>
              <a:t>の値</a:t>
            </a:r>
            <a:endParaRPr lang="en-US" altLang="ja-JP" sz="2000" dirty="0">
              <a:latin typeface="Meiryo UI" panose="020B0604030504040204" pitchFamily="50" charset="-128"/>
              <a:ea typeface="Meiryo UI" panose="020B0604030504040204" pitchFamily="50" charset="-128"/>
            </a:endParaRPr>
          </a:p>
          <a:p>
            <a:pPr marL="914400" lvl="1" indent="-457200">
              <a:buFont typeface="+mj-ea"/>
              <a:buAutoNum type="circleNumDbPlain"/>
            </a:pPr>
            <a:r>
              <a:rPr lang="en-US" altLang="ja-JP" sz="2000" dirty="0">
                <a:latin typeface="Meiryo UI" panose="020B0604030504040204" pitchFamily="50" charset="-128"/>
                <a:ea typeface="Meiryo UI" panose="020B0604030504040204" pitchFamily="50" charset="-128"/>
              </a:rPr>
              <a:t>Level3</a:t>
            </a:r>
            <a:r>
              <a:rPr lang="ja-JP" altLang="en-US" sz="2000" dirty="0">
                <a:latin typeface="Meiryo UI" panose="020B0604030504040204" pitchFamily="50" charset="-128"/>
                <a:ea typeface="Meiryo UI" panose="020B0604030504040204" pitchFamily="50" charset="-128"/>
              </a:rPr>
              <a:t>評価から結論付けられる</a:t>
            </a:r>
            <a:r>
              <a:rPr lang="en-US" altLang="ja-JP" sz="2000" dirty="0" err="1">
                <a:latin typeface="Meiryo UI" panose="020B0604030504040204" pitchFamily="50" charset="-128"/>
                <a:ea typeface="Meiryo UI" panose="020B0604030504040204" pitchFamily="50" charset="-128"/>
              </a:rPr>
              <a:t>MAWPr</a:t>
            </a: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。但し評価過程で得られる</a:t>
            </a:r>
            <a:r>
              <a:rPr lang="en-US" altLang="ja-JP" sz="2000" dirty="0">
                <a:latin typeface="Meiryo UI" panose="020B0604030504040204" pitchFamily="50" charset="-128"/>
                <a:ea typeface="Meiryo UI" panose="020B0604030504040204" pitchFamily="50" charset="-128"/>
              </a:rPr>
              <a:t>Global Criteria</a:t>
            </a:r>
            <a:r>
              <a:rPr lang="ja-JP" altLang="en-US" sz="2000" dirty="0">
                <a:latin typeface="Meiryo UI" panose="020B0604030504040204" pitchFamily="50" charset="-128"/>
                <a:ea typeface="Meiryo UI" panose="020B0604030504040204" pitchFamily="50" charset="-128"/>
              </a:rPr>
              <a:t>及び</a:t>
            </a:r>
            <a:r>
              <a:rPr lang="en-US" altLang="ja-JP" sz="2000" dirty="0">
                <a:latin typeface="Meiryo UI" panose="020B0604030504040204" pitchFamily="50" charset="-128"/>
                <a:ea typeface="Meiryo UI" panose="020B0604030504040204" pitchFamily="50" charset="-128"/>
              </a:rPr>
              <a:t>Local Criteria</a:t>
            </a:r>
            <a:r>
              <a:rPr lang="ja-JP" altLang="en-US" sz="2000" dirty="0">
                <a:latin typeface="Meiryo UI" panose="020B0604030504040204" pitchFamily="50" charset="-128"/>
                <a:ea typeface="Meiryo UI" panose="020B0604030504040204" pitchFamily="50" charset="-128"/>
              </a:rPr>
              <a:t>に基づく各</a:t>
            </a:r>
            <a:r>
              <a:rPr lang="en-US" altLang="ja-JP" sz="2000" dirty="0" err="1">
                <a:latin typeface="Meiryo UI" panose="020B0604030504040204" pitchFamily="50" charset="-128"/>
                <a:ea typeface="Meiryo UI" panose="020B0604030504040204" pitchFamily="50" charset="-128"/>
              </a:rPr>
              <a:t>MAWPr</a:t>
            </a:r>
            <a:r>
              <a:rPr lang="ja-JP" altLang="en-US" sz="2000" dirty="0">
                <a:latin typeface="Meiryo UI" panose="020B0604030504040204" pitchFamily="50" charset="-128"/>
                <a:ea typeface="Meiryo UI" panose="020B0604030504040204" pitchFamily="50" charset="-128"/>
              </a:rPr>
              <a:t>も提示、これら二つの値の小さい方を</a:t>
            </a:r>
            <a:r>
              <a:rPr lang="en-US" altLang="ja-JP" sz="2000" dirty="0" err="1">
                <a:latin typeface="Meiryo UI" panose="020B0604030504040204" pitchFamily="50" charset="-128"/>
                <a:ea typeface="Meiryo UI" panose="020B0604030504040204" pitchFamily="50" charset="-128"/>
              </a:rPr>
              <a:t>MAWPr</a:t>
            </a:r>
            <a:r>
              <a:rPr lang="ja-JP" altLang="en-US" sz="2000" dirty="0">
                <a:latin typeface="Meiryo UI" panose="020B0604030504040204" pitchFamily="50" charset="-128"/>
                <a:ea typeface="Meiryo UI" panose="020B0604030504040204" pitchFamily="50" charset="-128"/>
              </a:rPr>
              <a:t>とする。尚、当該容器の評価結果として最終的に記載する</a:t>
            </a:r>
            <a:r>
              <a:rPr lang="en-US" altLang="ja-JP" sz="2000" dirty="0" err="1">
                <a:latin typeface="Meiryo UI" panose="020B0604030504040204" pitchFamily="50" charset="-128"/>
                <a:ea typeface="Meiryo UI" panose="020B0604030504040204" pitchFamily="50" charset="-128"/>
              </a:rPr>
              <a:t>MAWPr</a:t>
            </a:r>
            <a:r>
              <a:rPr lang="ja-JP" altLang="en-US" sz="2000" dirty="0">
                <a:latin typeface="Meiryo UI" panose="020B0604030504040204" pitchFamily="50" charset="-128"/>
                <a:ea typeface="Meiryo UI" panose="020B0604030504040204" pitchFamily="50" charset="-128"/>
              </a:rPr>
              <a:t>は</a:t>
            </a:r>
            <a:r>
              <a:rPr lang="en-US" altLang="ja-JP" sz="2000" dirty="0">
                <a:latin typeface="Meiryo UI" panose="020B0604030504040204" pitchFamily="50" charset="-128"/>
                <a:ea typeface="Meiryo UI" panose="020B0604030504040204" pitchFamily="50" charset="-128"/>
              </a:rPr>
              <a:t>MAWP</a:t>
            </a:r>
            <a:r>
              <a:rPr lang="ja-JP" altLang="en-US" sz="2000" dirty="0">
                <a:latin typeface="Meiryo UI" panose="020B0604030504040204" pitchFamily="50" charset="-128"/>
                <a:ea typeface="Meiryo UI" panose="020B0604030504040204" pitchFamily="50" charset="-128"/>
              </a:rPr>
              <a:t>を超えないので注意すること。</a:t>
            </a:r>
          </a:p>
          <a:p>
            <a:pPr marL="457200" indent="-457200">
              <a:spcBef>
                <a:spcPts val="1200"/>
              </a:spcBef>
              <a:buFont typeface="+mj-lt"/>
              <a:buAutoNum type="arabicPeriod"/>
            </a:pPr>
            <a:r>
              <a:rPr lang="ja-JP" altLang="en-US" sz="2000" dirty="0">
                <a:latin typeface="Meiryo UI" panose="020B0604030504040204" pitchFamily="50" charset="-128"/>
                <a:ea typeface="Meiryo UI" panose="020B0604030504040204" pitchFamily="50" charset="-128"/>
              </a:rPr>
              <a:t>モデル化方法は規格規定に従うものであれば使用ソフトウェアの指定は無し。</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次元ソリッドまたは三次元シェルのいずれでも構わない。ただし、要素種別、板厚方向分割数、減肉近傍のメッシュサイズを明記する。</a:t>
            </a:r>
          </a:p>
          <a:p>
            <a:pPr marL="457200" indent="-457200">
              <a:spcBef>
                <a:spcPts val="1200"/>
              </a:spcBef>
              <a:buFont typeface="+mj-lt"/>
              <a:buAutoNum type="arabicPeriod"/>
            </a:pPr>
            <a:r>
              <a:rPr lang="ja-JP" altLang="en-US" sz="2000" dirty="0">
                <a:latin typeface="Meiryo UI" panose="020B0604030504040204" pitchFamily="50" charset="-128"/>
                <a:ea typeface="Meiryo UI" panose="020B0604030504040204" pitchFamily="50" charset="-128"/>
              </a:rPr>
              <a:t>材料モデルは以下の</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ケースで実施すること</a:t>
            </a:r>
          </a:p>
          <a:p>
            <a:pPr marL="800100" lvl="1"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材料モデル</a:t>
            </a:r>
            <a:r>
              <a:rPr lang="en-US" altLang="ja-JP" sz="2000" dirty="0">
                <a:latin typeface="Meiryo UI" panose="020B0604030504040204" pitchFamily="50" charset="-128"/>
                <a:ea typeface="Meiryo UI" panose="020B0604030504040204" pitchFamily="50" charset="-128"/>
              </a:rPr>
              <a:t>1 ; API579-1/ASME FFS-1 Annex 2E MPC Stress-Strain Curve</a:t>
            </a:r>
            <a:r>
              <a:rPr lang="ja-JP" altLang="en-US" sz="2000" dirty="0">
                <a:latin typeface="Meiryo UI" panose="020B0604030504040204" pitchFamily="50" charset="-128"/>
                <a:ea typeface="Meiryo UI" panose="020B0604030504040204" pitchFamily="50" charset="-128"/>
              </a:rPr>
              <a:t>に基づくモデル。ここにおいては規格規定の降伏点、最小引張強さ、縦弾性係数を使用する。</a:t>
            </a:r>
            <a:endParaRPr lang="en-US" altLang="ja-JP" sz="2000" dirty="0">
              <a:latin typeface="Meiryo UI" panose="020B0604030504040204" pitchFamily="50" charset="-128"/>
              <a:ea typeface="Meiryo UI" panose="020B0604030504040204" pitchFamily="50" charset="-128"/>
            </a:endParaRPr>
          </a:p>
          <a:p>
            <a:pPr marL="800100" lvl="1"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材料モデル</a:t>
            </a:r>
            <a:r>
              <a:rPr lang="en-US" altLang="ja-JP" sz="2000" dirty="0">
                <a:latin typeface="Meiryo UI" panose="020B0604030504040204" pitchFamily="50" charset="-128"/>
                <a:ea typeface="Meiryo UI" panose="020B0604030504040204" pitchFamily="50" charset="-128"/>
              </a:rPr>
              <a:t>2 ; </a:t>
            </a:r>
            <a:r>
              <a:rPr lang="ja-JP" altLang="en-US" sz="2000" dirty="0">
                <a:latin typeface="Meiryo UI" panose="020B0604030504040204" pitchFamily="50" charset="-128"/>
                <a:ea typeface="Meiryo UI" panose="020B0604030504040204" pitchFamily="50" charset="-128"/>
              </a:rPr>
              <a:t>実材料の引張試験データ</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スライド</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枚目、</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材料実試験データ参照</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によるモデル。デジタルデータは同スライドに添付。</a:t>
            </a:r>
          </a:p>
          <a:p>
            <a:pPr marL="457200" indent="-457200">
              <a:spcBef>
                <a:spcPts val="1200"/>
              </a:spcBef>
              <a:buFont typeface="+mj-lt"/>
              <a:buAutoNum type="arabicPeriod"/>
            </a:pPr>
            <a:r>
              <a:rPr lang="ja-JP" altLang="en-US" sz="2000" dirty="0">
                <a:latin typeface="Meiryo UI" panose="020B0604030504040204" pitchFamily="50" charset="-128"/>
                <a:ea typeface="Meiryo UI" panose="020B0604030504040204" pitchFamily="50" charset="-128"/>
              </a:rPr>
              <a:t>参加者が修士課程学生、大学学部生、高専生の場合は、考察も含めた論文形式で結果を提示すること。優秀なものについては表彰する。</a:t>
            </a:r>
            <a:endParaRPr lang="en-US" altLang="ja-JP" sz="2000" dirty="0">
              <a:latin typeface="Meiryo UI" panose="020B0604030504040204" pitchFamily="50" charset="-128"/>
              <a:ea typeface="Meiryo UI" panose="020B0604030504040204" pitchFamily="50" charset="-128"/>
            </a:endParaRPr>
          </a:p>
          <a:p>
            <a:pPr marL="342900" indent="-342900">
              <a:spcBef>
                <a:spcPts val="1200"/>
              </a:spcBef>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解析データなど不明点があれば出光興産 生産技術センター 石崎</a:t>
            </a:r>
            <a:r>
              <a:rPr lang="en-US" altLang="ja-JP" sz="2000" dirty="0">
                <a:latin typeface="Meiryo UI" panose="020B0604030504040204" pitchFamily="50" charset="-128"/>
                <a:ea typeface="Meiryo UI" panose="020B0604030504040204" pitchFamily="50" charset="-128"/>
              </a:rPr>
              <a:t>(</a:t>
            </a:r>
            <a:r>
              <a:rPr lang="en-US" altLang="zh-TW" sz="2000" dirty="0">
                <a:latin typeface="Meiryo UI" panose="020B0604030504040204" pitchFamily="50" charset="-128"/>
                <a:ea typeface="Meiryo UI" panose="020B0604030504040204" pitchFamily="50" charset="-128"/>
              </a:rPr>
              <a:t>yoichi.ishizaki.7530@idemitsu.com)</a:t>
            </a:r>
            <a:r>
              <a:rPr lang="ja-JP" altLang="en-US" sz="2000" dirty="0">
                <a:latin typeface="Meiryo UI" panose="020B0604030504040204" pitchFamily="50" charset="-128"/>
                <a:ea typeface="Meiryo UI" panose="020B0604030504040204" pitchFamily="50" charset="-128"/>
              </a:rPr>
              <a:t>又は飴矢</a:t>
            </a:r>
            <a:r>
              <a:rPr lang="en-US" altLang="ja-JP" sz="2000" dirty="0">
                <a:latin typeface="Meiryo UI" panose="020B0604030504040204" pitchFamily="50" charset="-128"/>
                <a:ea typeface="Meiryo UI" panose="020B0604030504040204" pitchFamily="50" charset="-128"/>
              </a:rPr>
              <a:t>(</a:t>
            </a:r>
            <a:r>
              <a:rPr lang="en-US" altLang="zh-TW" sz="2000" dirty="0">
                <a:latin typeface="Meiryo UI" panose="020B0604030504040204" pitchFamily="50" charset="-128"/>
                <a:ea typeface="Meiryo UI" panose="020B0604030504040204" pitchFamily="50" charset="-128"/>
              </a:rPr>
              <a:t>hiroyasu.ameya.0670@idemitsu.com)</a:t>
            </a:r>
            <a:r>
              <a:rPr lang="ja-JP" altLang="en-US" sz="2000" dirty="0">
                <a:latin typeface="Meiryo UI" panose="020B0604030504040204" pitchFamily="50" charset="-128"/>
                <a:ea typeface="Meiryo UI" panose="020B0604030504040204" pitchFamily="50" charset="-128"/>
              </a:rPr>
              <a:t>に問い合わせること。</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600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B1BFAF-B6E6-C974-A38F-3BADAE1B9921}"/>
              </a:ext>
            </a:extLst>
          </p:cNvPr>
          <p:cNvPicPr>
            <a:picLocks noChangeAspect="1"/>
          </p:cNvPicPr>
          <p:nvPr/>
        </p:nvPicPr>
        <p:blipFill>
          <a:blip r:embed="rId2"/>
          <a:stretch>
            <a:fillRect/>
          </a:stretch>
        </p:blipFill>
        <p:spPr>
          <a:xfrm>
            <a:off x="1481770" y="1030587"/>
            <a:ext cx="8437349" cy="4927155"/>
          </a:xfrm>
          <a:prstGeom prst="rect">
            <a:avLst/>
          </a:prstGeom>
        </p:spPr>
      </p:pic>
      <p:sp>
        <p:nvSpPr>
          <p:cNvPr id="4" name="テキスト ボックス 3">
            <a:extLst>
              <a:ext uri="{FF2B5EF4-FFF2-40B4-BE49-F238E27FC236}">
                <a16:creationId xmlns:a16="http://schemas.microsoft.com/office/drawing/2014/main" id="{C87D5664-EFB1-8D77-DB09-30C48F021384}"/>
              </a:ext>
            </a:extLst>
          </p:cNvPr>
          <p:cNvSpPr txBox="1"/>
          <p:nvPr/>
        </p:nvSpPr>
        <p:spPr>
          <a:xfrm>
            <a:off x="85458" y="68366"/>
            <a:ext cx="2561920" cy="523220"/>
          </a:xfrm>
          <a:prstGeom prst="rect">
            <a:avLst/>
          </a:prstGeom>
          <a:noFill/>
        </p:spPr>
        <p:txBody>
          <a:bodyPr wrap="none" rtlCol="0">
            <a:spAutoFit/>
          </a:bodyPr>
          <a:lstStyle/>
          <a:p>
            <a:r>
              <a:rPr kumimoji="1" lang="ja-JP" altLang="en-US" sz="2800" dirty="0">
                <a:latin typeface="Meiryo UI" panose="020B0604030504040204" pitchFamily="50" charset="-128"/>
                <a:ea typeface="Meiryo UI" panose="020B0604030504040204" pitchFamily="50" charset="-128"/>
              </a:rPr>
              <a:t>試験体</a:t>
            </a:r>
            <a:r>
              <a:rPr lang="en-US" altLang="ja-JP" sz="2800" dirty="0">
                <a:latin typeface="Meiryo UI" panose="020B0604030504040204" pitchFamily="50" charset="-128"/>
                <a:ea typeface="Meiryo UI" panose="020B0604030504040204" pitchFamily="50" charset="-128"/>
              </a:rPr>
              <a:t>4</a:t>
            </a:r>
            <a:r>
              <a:rPr lang="ja-JP" altLang="en-US" sz="2800" dirty="0">
                <a:latin typeface="Meiryo UI" panose="020B0604030504040204" pitchFamily="50" charset="-128"/>
                <a:ea typeface="Meiryo UI" panose="020B0604030504040204" pitchFamily="50" charset="-128"/>
              </a:rPr>
              <a:t>基概要</a:t>
            </a: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4684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4796F-80AB-0E17-6150-7E3E29B032FB}"/>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D0F38652-BC83-EE24-255C-2F6C49EA3E10}"/>
              </a:ext>
            </a:extLst>
          </p:cNvPr>
          <p:cNvGraphicFramePr>
            <a:graphicFrameLocks noGrp="1"/>
          </p:cNvGraphicFramePr>
          <p:nvPr>
            <p:extLst>
              <p:ext uri="{D42A27DB-BD31-4B8C-83A1-F6EECF244321}">
                <p14:modId xmlns:p14="http://schemas.microsoft.com/office/powerpoint/2010/main" val="3120347601"/>
              </p:ext>
            </p:extLst>
          </p:nvPr>
        </p:nvGraphicFramePr>
        <p:xfrm>
          <a:off x="1080808" y="1292752"/>
          <a:ext cx="10376898" cy="2743200"/>
        </p:xfrm>
        <a:graphic>
          <a:graphicData uri="http://schemas.openxmlformats.org/drawingml/2006/table">
            <a:tbl>
              <a:tblPr firstRow="1" firstCol="1" bandRow="1"/>
              <a:tblGrid>
                <a:gridCol w="3495009">
                  <a:extLst>
                    <a:ext uri="{9D8B030D-6E8A-4147-A177-3AD203B41FA5}">
                      <a16:colId xmlns:a16="http://schemas.microsoft.com/office/drawing/2014/main" val="540615673"/>
                    </a:ext>
                  </a:extLst>
                </a:gridCol>
                <a:gridCol w="3269429">
                  <a:extLst>
                    <a:ext uri="{9D8B030D-6E8A-4147-A177-3AD203B41FA5}">
                      <a16:colId xmlns:a16="http://schemas.microsoft.com/office/drawing/2014/main" val="3044306802"/>
                    </a:ext>
                  </a:extLst>
                </a:gridCol>
                <a:gridCol w="3612460">
                  <a:extLst>
                    <a:ext uri="{9D8B030D-6E8A-4147-A177-3AD203B41FA5}">
                      <a16:colId xmlns:a16="http://schemas.microsoft.com/office/drawing/2014/main" val="1766603711"/>
                    </a:ext>
                  </a:extLst>
                </a:gridCol>
              </a:tblGrid>
              <a:tr h="0">
                <a:tc>
                  <a:txBody>
                    <a:bodyPr/>
                    <a:lstStyle/>
                    <a:p>
                      <a:pPr indent="133350" algn="ctr">
                        <a:buNone/>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試験体</a:t>
                      </a: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lgn="ctr">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A, B, C</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lgn="ctr">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D</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247161"/>
                  </a:ext>
                </a:extLst>
              </a:tr>
              <a:tr h="0">
                <a:tc>
                  <a:txBody>
                    <a:bodyPr/>
                    <a:lstStyle/>
                    <a:p>
                      <a:pPr indent="133350" algn="ctr">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設計規格</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JIS B 8265</a:t>
                      </a:r>
                      <a:endPar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15440532"/>
                  </a:ext>
                </a:extLst>
              </a:tr>
              <a:tr h="0">
                <a:tc>
                  <a:txBody>
                    <a:bodyPr/>
                    <a:lstStyle/>
                    <a:p>
                      <a:pPr indent="133350" algn="ctr">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設計温度</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40℃</a:t>
                      </a:r>
                      <a:endPar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5529479"/>
                  </a:ext>
                </a:extLst>
              </a:tr>
              <a:tr h="0">
                <a:tc>
                  <a:txBody>
                    <a:bodyPr/>
                    <a:lstStyle/>
                    <a:p>
                      <a:pPr indent="133350" algn="ctr">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供用適正評価に用いる</a:t>
                      </a:r>
                      <a:r>
                        <a:rPr lang="en-US" altLang="ja-JP" sz="1800" kern="100" dirty="0" err="1">
                          <a:effectLst/>
                          <a:latin typeface="Meiryo UI" panose="020B0604030504040204" pitchFamily="50" charset="-128"/>
                          <a:ea typeface="Meiryo UI" panose="020B0604030504040204" pitchFamily="50" charset="-128"/>
                          <a:cs typeface="Times New Roman" panose="02020603050405020304" pitchFamily="18" charset="0"/>
                        </a:rPr>
                        <a:t>RSFa</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0.9</a:t>
                      </a:r>
                      <a:endPar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546748426"/>
                  </a:ext>
                </a:extLst>
              </a:tr>
              <a:tr h="0">
                <a:tc>
                  <a:txBody>
                    <a:bodyPr/>
                    <a:lstStyle/>
                    <a:p>
                      <a:pPr indent="133350" algn="ctr">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材料</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kumimoji="1" lang="en-US" altLang="ja-JP" sz="1800" kern="1200" dirty="0">
                          <a:solidFill>
                            <a:schemeClr val="tx1"/>
                          </a:solidFill>
                          <a:effectLst/>
                          <a:latin typeface="Meiryo UI" panose="020B0604030504040204" pitchFamily="50" charset="-128"/>
                          <a:ea typeface="Meiryo UI" panose="020B0604030504040204" pitchFamily="50" charset="-128"/>
                          <a:cs typeface="+mn-cs"/>
                        </a:rPr>
                        <a:t>JIS G3444 STK-400-E-G</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kumimoji="1" lang="en-US" altLang="ja-JP" sz="1800" kern="1200" dirty="0">
                          <a:solidFill>
                            <a:schemeClr val="tx1"/>
                          </a:solidFill>
                          <a:effectLst/>
                          <a:latin typeface="Meiryo UI" panose="020B0604030504040204" pitchFamily="50" charset="-128"/>
                          <a:ea typeface="Meiryo UI" panose="020B0604030504040204" pitchFamily="50" charset="-128"/>
                          <a:cs typeface="+mn-cs"/>
                        </a:rPr>
                        <a:t>JIS G3456 STPT370S</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440409"/>
                  </a:ext>
                </a:extLst>
              </a:tr>
              <a:tr h="0">
                <a:tc>
                  <a:txBody>
                    <a:bodyPr/>
                    <a:lstStyle/>
                    <a:p>
                      <a:pPr indent="133350" algn="ctr">
                        <a:buNone/>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降伏点</a:t>
                      </a: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(MPa)</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indent="133350" algn="ctr">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規格規定値の通り</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indent="133350">
                        <a:buNone/>
                      </a:pP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9703098"/>
                  </a:ext>
                </a:extLst>
              </a:tr>
              <a:tr h="0">
                <a:tc>
                  <a:txBody>
                    <a:bodyPr/>
                    <a:lstStyle/>
                    <a:p>
                      <a:pPr indent="133350" algn="ctr">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最小</a:t>
                      </a: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引張強</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さ</a:t>
                      </a: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(MPa)</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indent="133350" algn="ctr">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規格規定値の通り</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indent="133350">
                        <a:buNone/>
                      </a:pP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8733040"/>
                  </a:ext>
                </a:extLst>
              </a:tr>
              <a:tr h="115834">
                <a:tc>
                  <a:txBody>
                    <a:bodyPr/>
                    <a:lstStyle/>
                    <a:p>
                      <a:pPr indent="133350" algn="ctr">
                        <a:buNone/>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縦弾性係数</a:t>
                      </a: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800" kern="100" dirty="0" err="1">
                          <a:effectLst/>
                          <a:latin typeface="Meiryo UI" panose="020B0604030504040204" pitchFamily="50" charset="-128"/>
                          <a:ea typeface="Meiryo UI" panose="020B0604030504040204" pitchFamily="50" charset="-128"/>
                          <a:cs typeface="Times New Roman" panose="02020603050405020304" pitchFamily="18" charset="0"/>
                        </a:rPr>
                        <a:t>GPa</a:t>
                      </a: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indent="133350" algn="ctr">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規格規定値の通り</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indent="133350">
                        <a:buNone/>
                      </a:pP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9155041"/>
                  </a:ext>
                </a:extLst>
              </a:tr>
              <a:tr h="0">
                <a:tc>
                  <a:txBody>
                    <a:bodyPr/>
                    <a:lstStyle/>
                    <a:p>
                      <a:pPr indent="133350" algn="ctr">
                        <a:buNone/>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ポアソン比</a:t>
                      </a: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indent="13335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API579-1/ASME FFS-1 2E.5.2</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規定の通りとする</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indent="133350">
                        <a:buNone/>
                      </a:pP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5826874"/>
                  </a:ext>
                </a:extLst>
              </a:tr>
              <a:tr h="0">
                <a:tc>
                  <a:txBody>
                    <a:bodyPr/>
                    <a:lstStyle/>
                    <a:p>
                      <a:pPr indent="133350" algn="ctr">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許容引張強さ</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100MPa ※</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lgn="ctr">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規格規定値の通り</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2902992"/>
                  </a:ext>
                </a:extLst>
              </a:tr>
            </a:tbl>
          </a:graphicData>
        </a:graphic>
      </p:graphicFrame>
      <p:sp>
        <p:nvSpPr>
          <p:cNvPr id="5" name="テキスト ボックス 4">
            <a:extLst>
              <a:ext uri="{FF2B5EF4-FFF2-40B4-BE49-F238E27FC236}">
                <a16:creationId xmlns:a16="http://schemas.microsoft.com/office/drawing/2014/main" id="{D49988EC-A57F-1D02-3C8F-1CBB8642B32A}"/>
              </a:ext>
            </a:extLst>
          </p:cNvPr>
          <p:cNvSpPr txBox="1"/>
          <p:nvPr/>
        </p:nvSpPr>
        <p:spPr>
          <a:xfrm>
            <a:off x="5202655" y="294022"/>
            <a:ext cx="1890261" cy="369332"/>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基本仕様データ</a:t>
            </a:r>
          </a:p>
        </p:txBody>
      </p:sp>
      <p:sp>
        <p:nvSpPr>
          <p:cNvPr id="3" name="テキスト ボックス 2">
            <a:extLst>
              <a:ext uri="{FF2B5EF4-FFF2-40B4-BE49-F238E27FC236}">
                <a16:creationId xmlns:a16="http://schemas.microsoft.com/office/drawing/2014/main" id="{730D0076-D496-7839-2941-17E722B7EC84}"/>
              </a:ext>
            </a:extLst>
          </p:cNvPr>
          <p:cNvSpPr txBox="1"/>
          <p:nvPr/>
        </p:nvSpPr>
        <p:spPr>
          <a:xfrm>
            <a:off x="1080809" y="4263776"/>
            <a:ext cx="10376897" cy="646331"/>
          </a:xfrm>
          <a:prstGeom prst="rect">
            <a:avLst/>
          </a:prstGeom>
          <a:noFill/>
        </p:spPr>
        <p:txBody>
          <a:bodyPr wrap="square" rtlCol="0">
            <a:spAutoFit/>
          </a:bodyPr>
          <a:lstStyle/>
          <a:p>
            <a:r>
              <a:rPr kumimoji="1" lang="en-US" altLang="ja-JP" dirty="0"/>
              <a:t>※ </a:t>
            </a:r>
            <a:r>
              <a:rPr kumimoji="1" lang="ja-JP" altLang="en-US" dirty="0"/>
              <a:t>圧力容器材料としての許容引張強さが存在しないため、規格最小引張強さ</a:t>
            </a:r>
            <a:r>
              <a:rPr kumimoji="1" lang="en-US" altLang="ja-JP" dirty="0"/>
              <a:t>400MPa</a:t>
            </a:r>
            <a:r>
              <a:rPr kumimoji="1" lang="ja-JP" altLang="en-US" dirty="0"/>
              <a:t>を</a:t>
            </a:r>
            <a:r>
              <a:rPr kumimoji="1" lang="en-US" altLang="ja-JP" dirty="0"/>
              <a:t>4</a:t>
            </a:r>
            <a:r>
              <a:rPr lang="ja-JP" altLang="en-US" dirty="0"/>
              <a:t>で除した値と規格降伏点</a:t>
            </a:r>
            <a:r>
              <a:rPr lang="en-US" altLang="ja-JP" dirty="0"/>
              <a:t>235MPa</a:t>
            </a:r>
            <a:r>
              <a:rPr lang="ja-JP" altLang="en-US" dirty="0"/>
              <a:t>を</a:t>
            </a:r>
            <a:r>
              <a:rPr lang="en-US" altLang="ja-JP" dirty="0"/>
              <a:t>1.5</a:t>
            </a:r>
            <a:r>
              <a:rPr lang="ja-JP" altLang="en-US" dirty="0"/>
              <a:t>で除した値の低い方を「許容応力」として仮想的に採用</a:t>
            </a:r>
            <a:endParaRPr kumimoji="1" lang="ja-JP" altLang="en-US" dirty="0"/>
          </a:p>
        </p:txBody>
      </p:sp>
    </p:spTree>
    <p:extLst>
      <p:ext uri="{BB962C8B-B14F-4D97-AF65-F5344CB8AC3E}">
        <p14:creationId xmlns:p14="http://schemas.microsoft.com/office/powerpoint/2010/main" val="371564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CC21A9E6-5427-0ED9-17DE-C0967DB74482}"/>
              </a:ext>
            </a:extLst>
          </p:cNvPr>
          <p:cNvGraphicFramePr>
            <a:graphicFrameLocks noGrp="1"/>
          </p:cNvGraphicFramePr>
          <p:nvPr>
            <p:extLst>
              <p:ext uri="{D42A27DB-BD31-4B8C-83A1-F6EECF244321}">
                <p14:modId xmlns:p14="http://schemas.microsoft.com/office/powerpoint/2010/main" val="255551808"/>
              </p:ext>
            </p:extLst>
          </p:nvPr>
        </p:nvGraphicFramePr>
        <p:xfrm>
          <a:off x="1803525" y="666029"/>
          <a:ext cx="7956674" cy="2468880"/>
        </p:xfrm>
        <a:graphic>
          <a:graphicData uri="http://schemas.openxmlformats.org/drawingml/2006/table">
            <a:tbl>
              <a:tblPr firstRow="1" firstCol="1" bandRow="1"/>
              <a:tblGrid>
                <a:gridCol w="3142459">
                  <a:extLst>
                    <a:ext uri="{9D8B030D-6E8A-4147-A177-3AD203B41FA5}">
                      <a16:colId xmlns:a16="http://schemas.microsoft.com/office/drawing/2014/main" val="540615673"/>
                    </a:ext>
                  </a:extLst>
                </a:gridCol>
                <a:gridCol w="2406316">
                  <a:extLst>
                    <a:ext uri="{9D8B030D-6E8A-4147-A177-3AD203B41FA5}">
                      <a16:colId xmlns:a16="http://schemas.microsoft.com/office/drawing/2014/main" val="3044306802"/>
                    </a:ext>
                  </a:extLst>
                </a:gridCol>
                <a:gridCol w="2407899">
                  <a:extLst>
                    <a:ext uri="{9D8B030D-6E8A-4147-A177-3AD203B41FA5}">
                      <a16:colId xmlns:a16="http://schemas.microsoft.com/office/drawing/2014/main" val="1766603711"/>
                    </a:ext>
                  </a:extLst>
                </a:gridCol>
              </a:tblGrid>
              <a:tr h="0">
                <a:tc>
                  <a:txBody>
                    <a:bodyPr/>
                    <a:lstStyle/>
                    <a:p>
                      <a:pPr indent="133350">
                        <a:buNone/>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試験体</a:t>
                      </a: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buNone/>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A, B, C</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D</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247161"/>
                  </a:ext>
                </a:extLst>
              </a:tr>
              <a:tr h="0">
                <a:tc>
                  <a:txBody>
                    <a:bodyPr/>
                    <a:lstStyle/>
                    <a:p>
                      <a:pPr indent="133350">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材料</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kumimoji="1" lang="en-US" altLang="ja-JP" sz="1800" kern="1200" dirty="0">
                          <a:solidFill>
                            <a:schemeClr val="tx1"/>
                          </a:solidFill>
                          <a:effectLst/>
                          <a:latin typeface="Meiryo UI" panose="020B0604030504040204" pitchFamily="50" charset="-128"/>
                          <a:ea typeface="Meiryo UI" panose="020B0604030504040204" pitchFamily="50" charset="-128"/>
                          <a:cs typeface="+mn-cs"/>
                        </a:rPr>
                        <a:t>JIS G3444</a:t>
                      </a:r>
                      <a:endParaRPr kumimoji="1" lang="ja-JP" altLang="ja-JP" sz="18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800" kern="1200" dirty="0">
                          <a:solidFill>
                            <a:schemeClr val="tx1"/>
                          </a:solidFill>
                          <a:effectLst/>
                          <a:latin typeface="Meiryo UI" panose="020B0604030504040204" pitchFamily="50" charset="-128"/>
                          <a:ea typeface="Meiryo UI" panose="020B0604030504040204" pitchFamily="50" charset="-128"/>
                          <a:cs typeface="+mn-cs"/>
                        </a:rPr>
                        <a:t>STK-400-E-G</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JIS G3456 STPT370S</a:t>
                      </a: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440409"/>
                  </a:ext>
                </a:extLst>
              </a:tr>
              <a:tr h="0">
                <a:tc>
                  <a:txBody>
                    <a:bodyPr/>
                    <a:lstStyle/>
                    <a:p>
                      <a:pPr indent="133350">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引張試験時の温度</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14.0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3348217"/>
                  </a:ext>
                </a:extLst>
              </a:tr>
              <a:tr h="0">
                <a:tc>
                  <a:txBody>
                    <a:bodyPr/>
                    <a:lstStyle/>
                    <a:p>
                      <a:pPr indent="133350">
                        <a:buNone/>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降伏点</a:t>
                      </a: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(MPa)</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buNone/>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431</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buNone/>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303</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9703098"/>
                  </a:ext>
                </a:extLst>
              </a:tr>
              <a:tr h="0">
                <a:tc>
                  <a:txBody>
                    <a:bodyPr/>
                    <a:lstStyle/>
                    <a:p>
                      <a:pPr indent="133350">
                        <a:buNone/>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引張強度</a:t>
                      </a: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(MPa)</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buNone/>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488</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buNone/>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472</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8733040"/>
                  </a:ext>
                </a:extLst>
              </a:tr>
              <a:tr h="0">
                <a:tc>
                  <a:txBody>
                    <a:bodyPr/>
                    <a:lstStyle/>
                    <a:p>
                      <a:pPr indent="133350">
                        <a:buNone/>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縦弾性係数</a:t>
                      </a: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(GPa)</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buNone/>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206</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buNone/>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208</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9155041"/>
                  </a:ext>
                </a:extLst>
              </a:tr>
              <a:tr h="0">
                <a:tc>
                  <a:txBody>
                    <a:bodyPr/>
                    <a:lstStyle/>
                    <a:p>
                      <a:pPr indent="133350">
                        <a:buNone/>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ポアソン比</a:t>
                      </a: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0.29</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0.28</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5826874"/>
                  </a:ext>
                </a:extLst>
              </a:tr>
              <a:tr h="0">
                <a:tc>
                  <a:txBody>
                    <a:bodyPr/>
                    <a:lstStyle/>
                    <a:p>
                      <a:pPr indent="133350">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許容引張応力</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100MPa</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3350">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規格規定値の通り</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1495519"/>
                  </a:ext>
                </a:extLst>
              </a:tr>
            </a:tbl>
          </a:graphicData>
        </a:graphic>
      </p:graphicFrame>
      <p:sp>
        <p:nvSpPr>
          <p:cNvPr id="5" name="テキスト ボックス 4">
            <a:extLst>
              <a:ext uri="{FF2B5EF4-FFF2-40B4-BE49-F238E27FC236}">
                <a16:creationId xmlns:a16="http://schemas.microsoft.com/office/drawing/2014/main" id="{D73D5BD3-6AD0-D8C4-813F-B5F55568113B}"/>
              </a:ext>
            </a:extLst>
          </p:cNvPr>
          <p:cNvSpPr txBox="1"/>
          <p:nvPr/>
        </p:nvSpPr>
        <p:spPr>
          <a:xfrm>
            <a:off x="5449235" y="252926"/>
            <a:ext cx="2100255" cy="369332"/>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材料実試験データ</a:t>
            </a:r>
          </a:p>
        </p:txBody>
      </p:sp>
      <p:pic>
        <p:nvPicPr>
          <p:cNvPr id="7" name="図 6">
            <a:extLst>
              <a:ext uri="{FF2B5EF4-FFF2-40B4-BE49-F238E27FC236}">
                <a16:creationId xmlns:a16="http://schemas.microsoft.com/office/drawing/2014/main" id="{4467BA25-B9EB-4273-81C3-409F63D16467}"/>
              </a:ext>
            </a:extLst>
          </p:cNvPr>
          <p:cNvPicPr>
            <a:picLocks noChangeAspect="1"/>
          </p:cNvPicPr>
          <p:nvPr/>
        </p:nvPicPr>
        <p:blipFill>
          <a:blip r:embed="rId2"/>
          <a:stretch>
            <a:fillRect/>
          </a:stretch>
        </p:blipFill>
        <p:spPr>
          <a:xfrm>
            <a:off x="1803525" y="3306712"/>
            <a:ext cx="5104383" cy="3298362"/>
          </a:xfrm>
          <a:prstGeom prst="rect">
            <a:avLst/>
          </a:prstGeom>
        </p:spPr>
      </p:pic>
      <p:graphicFrame>
        <p:nvGraphicFramePr>
          <p:cNvPr id="3" name="オブジェクト 2">
            <a:extLst>
              <a:ext uri="{FF2B5EF4-FFF2-40B4-BE49-F238E27FC236}">
                <a16:creationId xmlns:a16="http://schemas.microsoft.com/office/drawing/2014/main" id="{7126DFCD-9376-A449-01C9-9BA125BD27D0}"/>
              </a:ext>
            </a:extLst>
          </p:cNvPr>
          <p:cNvGraphicFramePr>
            <a:graphicFrameLocks noChangeAspect="1"/>
          </p:cNvGraphicFramePr>
          <p:nvPr>
            <p:extLst>
              <p:ext uri="{D42A27DB-BD31-4B8C-83A1-F6EECF244321}">
                <p14:modId xmlns:p14="http://schemas.microsoft.com/office/powerpoint/2010/main" val="677406515"/>
              </p:ext>
            </p:extLst>
          </p:nvPr>
        </p:nvGraphicFramePr>
        <p:xfrm>
          <a:off x="7046359" y="4315551"/>
          <a:ext cx="1828503" cy="1612638"/>
        </p:xfrm>
        <a:graphic>
          <a:graphicData uri="http://schemas.openxmlformats.org/presentationml/2006/ole">
            <mc:AlternateContent xmlns:mc="http://schemas.openxmlformats.org/markup-compatibility/2006">
              <mc:Choice xmlns:v="urn:schemas-microsoft-com:vml" Requires="v">
                <p:oleObj name="Worksheet" showAsIcon="1" r:id="rId3" imgW="914400" imgH="806585" progId="Excel.Sheet.12">
                  <p:embed/>
                </p:oleObj>
              </mc:Choice>
              <mc:Fallback>
                <p:oleObj name="Worksheet" showAsIcon="1" r:id="rId3" imgW="914400" imgH="806585" progId="Excel.Sheet.12">
                  <p:embed/>
                  <p:pic>
                    <p:nvPicPr>
                      <p:cNvPr id="0" name=""/>
                      <p:cNvPicPr/>
                      <p:nvPr/>
                    </p:nvPicPr>
                    <p:blipFill>
                      <a:blip r:embed="rId4"/>
                      <a:stretch>
                        <a:fillRect/>
                      </a:stretch>
                    </p:blipFill>
                    <p:spPr>
                      <a:xfrm>
                        <a:off x="7046359" y="4315551"/>
                        <a:ext cx="1828503" cy="1612638"/>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7C9C4382-66CE-AA4E-3F03-BED599DCB3C7}"/>
              </a:ext>
            </a:extLst>
          </p:cNvPr>
          <p:cNvGraphicFramePr>
            <a:graphicFrameLocks noChangeAspect="1"/>
          </p:cNvGraphicFramePr>
          <p:nvPr>
            <p:extLst>
              <p:ext uri="{D42A27DB-BD31-4B8C-83A1-F6EECF244321}">
                <p14:modId xmlns:p14="http://schemas.microsoft.com/office/powerpoint/2010/main" val="2346095374"/>
              </p:ext>
            </p:extLst>
          </p:nvPr>
        </p:nvGraphicFramePr>
        <p:xfrm>
          <a:off x="9635445" y="4349553"/>
          <a:ext cx="1943529" cy="1714085"/>
        </p:xfrm>
        <a:graphic>
          <a:graphicData uri="http://schemas.openxmlformats.org/presentationml/2006/ole">
            <mc:AlternateContent xmlns:mc="http://schemas.openxmlformats.org/markup-compatibility/2006">
              <mc:Choice xmlns:v="urn:schemas-microsoft-com:vml" Requires="v">
                <p:oleObj name="Worksheet" showAsIcon="1" r:id="rId5" imgW="914400" imgH="806585" progId="Excel.Sheet.12">
                  <p:embed/>
                </p:oleObj>
              </mc:Choice>
              <mc:Fallback>
                <p:oleObj name="Worksheet" showAsIcon="1" r:id="rId5" imgW="914400" imgH="806585" progId="Excel.Sheet.12">
                  <p:embed/>
                  <p:pic>
                    <p:nvPicPr>
                      <p:cNvPr id="0" name=""/>
                      <p:cNvPicPr/>
                      <p:nvPr/>
                    </p:nvPicPr>
                    <p:blipFill>
                      <a:blip r:embed="rId6"/>
                      <a:stretch>
                        <a:fillRect/>
                      </a:stretch>
                    </p:blipFill>
                    <p:spPr>
                      <a:xfrm>
                        <a:off x="9635445" y="4349553"/>
                        <a:ext cx="1943529" cy="1714085"/>
                      </a:xfrm>
                      <a:prstGeom prst="rect">
                        <a:avLst/>
                      </a:prstGeom>
                    </p:spPr>
                  </p:pic>
                </p:oleObj>
              </mc:Fallback>
            </mc:AlternateContent>
          </a:graphicData>
        </a:graphic>
      </p:graphicFrame>
    </p:spTree>
    <p:extLst>
      <p:ext uri="{BB962C8B-B14F-4D97-AF65-F5344CB8AC3E}">
        <p14:creationId xmlns:p14="http://schemas.microsoft.com/office/powerpoint/2010/main" val="62127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E251987-90D2-90C9-3B01-4BE37EC8BB63}"/>
              </a:ext>
            </a:extLst>
          </p:cNvPr>
          <p:cNvPicPr>
            <a:picLocks noChangeAspect="1"/>
          </p:cNvPicPr>
          <p:nvPr/>
        </p:nvPicPr>
        <p:blipFill>
          <a:blip r:embed="rId2"/>
          <a:stretch>
            <a:fillRect/>
          </a:stretch>
        </p:blipFill>
        <p:spPr>
          <a:xfrm>
            <a:off x="839685" y="3429000"/>
            <a:ext cx="5256315" cy="3214605"/>
          </a:xfrm>
          <a:prstGeom prst="rect">
            <a:avLst/>
          </a:prstGeom>
        </p:spPr>
      </p:pic>
      <p:pic>
        <p:nvPicPr>
          <p:cNvPr id="5" name="図 4">
            <a:extLst>
              <a:ext uri="{FF2B5EF4-FFF2-40B4-BE49-F238E27FC236}">
                <a16:creationId xmlns:a16="http://schemas.microsoft.com/office/drawing/2014/main" id="{EAC73C11-8E69-AF5D-A1DA-2D5D55FB5599}"/>
              </a:ext>
            </a:extLst>
          </p:cNvPr>
          <p:cNvPicPr>
            <a:picLocks noChangeAspect="1"/>
          </p:cNvPicPr>
          <p:nvPr/>
        </p:nvPicPr>
        <p:blipFill>
          <a:blip r:embed="rId3"/>
          <a:stretch>
            <a:fillRect/>
          </a:stretch>
        </p:blipFill>
        <p:spPr>
          <a:xfrm>
            <a:off x="6508168" y="3509420"/>
            <a:ext cx="5170584" cy="3226681"/>
          </a:xfrm>
          <a:prstGeom prst="rect">
            <a:avLst/>
          </a:prstGeom>
        </p:spPr>
      </p:pic>
      <p:graphicFrame>
        <p:nvGraphicFramePr>
          <p:cNvPr id="6" name="表 5">
            <a:extLst>
              <a:ext uri="{FF2B5EF4-FFF2-40B4-BE49-F238E27FC236}">
                <a16:creationId xmlns:a16="http://schemas.microsoft.com/office/drawing/2014/main" id="{AA2C6029-39EC-0353-F490-41F64051E3B5}"/>
              </a:ext>
            </a:extLst>
          </p:cNvPr>
          <p:cNvGraphicFramePr>
            <a:graphicFrameLocks noGrp="1"/>
          </p:cNvGraphicFramePr>
          <p:nvPr>
            <p:extLst>
              <p:ext uri="{D42A27DB-BD31-4B8C-83A1-F6EECF244321}">
                <p14:modId xmlns:p14="http://schemas.microsoft.com/office/powerpoint/2010/main" val="2360212786"/>
              </p:ext>
            </p:extLst>
          </p:nvPr>
        </p:nvGraphicFramePr>
        <p:xfrm>
          <a:off x="658026" y="675868"/>
          <a:ext cx="10519871" cy="2194560"/>
        </p:xfrm>
        <a:graphic>
          <a:graphicData uri="http://schemas.openxmlformats.org/drawingml/2006/table">
            <a:tbl>
              <a:tblPr firstRow="1" firstCol="1" bandRow="1"/>
              <a:tblGrid>
                <a:gridCol w="3549547">
                  <a:extLst>
                    <a:ext uri="{9D8B030D-6E8A-4147-A177-3AD203B41FA5}">
                      <a16:colId xmlns:a16="http://schemas.microsoft.com/office/drawing/2014/main" val="3718048273"/>
                    </a:ext>
                  </a:extLst>
                </a:gridCol>
                <a:gridCol w="1742581">
                  <a:extLst>
                    <a:ext uri="{9D8B030D-6E8A-4147-A177-3AD203B41FA5}">
                      <a16:colId xmlns:a16="http://schemas.microsoft.com/office/drawing/2014/main" val="2719429802"/>
                    </a:ext>
                  </a:extLst>
                </a:gridCol>
                <a:gridCol w="1742581">
                  <a:extLst>
                    <a:ext uri="{9D8B030D-6E8A-4147-A177-3AD203B41FA5}">
                      <a16:colId xmlns:a16="http://schemas.microsoft.com/office/drawing/2014/main" val="2634743033"/>
                    </a:ext>
                  </a:extLst>
                </a:gridCol>
                <a:gridCol w="1742581">
                  <a:extLst>
                    <a:ext uri="{9D8B030D-6E8A-4147-A177-3AD203B41FA5}">
                      <a16:colId xmlns:a16="http://schemas.microsoft.com/office/drawing/2014/main" val="2261345972"/>
                    </a:ext>
                  </a:extLst>
                </a:gridCol>
                <a:gridCol w="1742581">
                  <a:extLst>
                    <a:ext uri="{9D8B030D-6E8A-4147-A177-3AD203B41FA5}">
                      <a16:colId xmlns:a16="http://schemas.microsoft.com/office/drawing/2014/main" val="1070661121"/>
                    </a:ext>
                  </a:extLst>
                </a:gridCol>
              </a:tblGrid>
              <a:tr h="0">
                <a:tc>
                  <a:txBody>
                    <a:bodyPr/>
                    <a:lstStyle/>
                    <a:p>
                      <a:pPr indent="118110">
                        <a:buNone/>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試験体</a:t>
                      </a: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A</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B</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C</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D</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5458375"/>
                  </a:ext>
                </a:extLst>
              </a:tr>
              <a:tr h="0">
                <a:tc>
                  <a:txBody>
                    <a:bodyPr/>
                    <a:lstStyle/>
                    <a:p>
                      <a:pPr indent="118110">
                        <a:buNone/>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円筒胴外径</a:t>
                      </a: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(mm)</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318.5</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38.5</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318.5</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318.5</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6822018"/>
                  </a:ext>
                </a:extLst>
              </a:tr>
              <a:tr h="0">
                <a:tc>
                  <a:txBody>
                    <a:bodyPr/>
                    <a:lstStyle/>
                    <a:p>
                      <a:pPr indent="118110">
                        <a:buNone/>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健全部肉厚</a:t>
                      </a: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(mm)</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9.2</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9.2</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9.2</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10.7</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310453"/>
                  </a:ext>
                </a:extLst>
              </a:tr>
              <a:tr h="0">
                <a:tc>
                  <a:txBody>
                    <a:bodyPr/>
                    <a:lstStyle/>
                    <a:p>
                      <a:pPr indent="118110">
                        <a:buNone/>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減肉底部肉厚</a:t>
                      </a: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(mm)</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2.0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2.0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2.0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7.1</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4832581"/>
                  </a:ext>
                </a:extLst>
              </a:tr>
              <a:tr h="0">
                <a:tc>
                  <a:txBody>
                    <a:bodyPr/>
                    <a:lstStyle/>
                    <a:p>
                      <a:pPr indent="118110">
                        <a:buNone/>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減肉部長手方向長さ</a:t>
                      </a: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s(mm)</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35.24</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35.18</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35.24</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30.16</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2145083"/>
                  </a:ext>
                </a:extLst>
              </a:tr>
              <a:tr h="0">
                <a:tc>
                  <a:txBody>
                    <a:bodyPr/>
                    <a:lstStyle/>
                    <a:p>
                      <a:pPr indent="118110">
                        <a:buNone/>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減肉部円周方向長さ</a:t>
                      </a: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c(mm)</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35.25</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34.94</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35.09</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29.34</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140953"/>
                  </a:ext>
                </a:extLst>
              </a:tr>
              <a:tr h="0">
                <a:tc>
                  <a:txBody>
                    <a:bodyPr/>
                    <a:lstStyle/>
                    <a:p>
                      <a:pPr indent="118110">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鏡板厚さ</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(mm)</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10.3</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10.3</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10.3</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14.0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709325"/>
                  </a:ext>
                </a:extLst>
              </a:tr>
              <a:tr h="0">
                <a:tc>
                  <a:txBody>
                    <a:bodyPr/>
                    <a:lstStyle/>
                    <a:p>
                      <a:pPr indent="118110">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構造不連続部までの長さ</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L(mm)</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17</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53</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160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8110" algn="ctr">
                        <a:buNone/>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310.5</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682844"/>
                  </a:ext>
                </a:extLst>
              </a:tr>
            </a:tbl>
          </a:graphicData>
        </a:graphic>
      </p:graphicFrame>
      <p:sp>
        <p:nvSpPr>
          <p:cNvPr id="7" name="テキスト ボックス 6">
            <a:extLst>
              <a:ext uri="{FF2B5EF4-FFF2-40B4-BE49-F238E27FC236}">
                <a16:creationId xmlns:a16="http://schemas.microsoft.com/office/drawing/2014/main" id="{F8E5BFF1-8836-1526-D3C2-A156340101BE}"/>
              </a:ext>
            </a:extLst>
          </p:cNvPr>
          <p:cNvSpPr txBox="1"/>
          <p:nvPr/>
        </p:nvSpPr>
        <p:spPr>
          <a:xfrm>
            <a:off x="5460769" y="294649"/>
            <a:ext cx="2106667"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試験体サイズ</a:t>
            </a:r>
            <a:r>
              <a:rPr kumimoji="1" lang="ja-JP" altLang="en-US" dirty="0">
                <a:latin typeface="Meiryo UI" panose="020B0604030504040204" pitchFamily="50" charset="-128"/>
                <a:ea typeface="Meiryo UI" panose="020B0604030504040204" pitchFamily="50" charset="-128"/>
              </a:rPr>
              <a:t>情報</a:t>
            </a:r>
          </a:p>
        </p:txBody>
      </p:sp>
      <p:cxnSp>
        <p:nvCxnSpPr>
          <p:cNvPr id="4" name="直線矢印コネクタ 3">
            <a:extLst>
              <a:ext uri="{FF2B5EF4-FFF2-40B4-BE49-F238E27FC236}">
                <a16:creationId xmlns:a16="http://schemas.microsoft.com/office/drawing/2014/main" id="{337FF35A-7DC6-DC6B-6A49-C87B480B1E58}"/>
              </a:ext>
            </a:extLst>
          </p:cNvPr>
          <p:cNvCxnSpPr>
            <a:cxnSpLocks/>
          </p:cNvCxnSpPr>
          <p:nvPr/>
        </p:nvCxnSpPr>
        <p:spPr>
          <a:xfrm>
            <a:off x="2085654" y="3667873"/>
            <a:ext cx="472612"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69B05C64-C266-50CC-8192-45C493D9C3DF}"/>
              </a:ext>
            </a:extLst>
          </p:cNvPr>
          <p:cNvSpPr txBox="1"/>
          <p:nvPr/>
        </p:nvSpPr>
        <p:spPr>
          <a:xfrm>
            <a:off x="1902614" y="3298541"/>
            <a:ext cx="838691" cy="369332"/>
          </a:xfrm>
          <a:prstGeom prst="rect">
            <a:avLst/>
          </a:prstGeom>
          <a:noFill/>
        </p:spPr>
        <p:txBody>
          <a:bodyPr wrap="none" rtlCol="0">
            <a:spAutoFit/>
          </a:bodyPr>
          <a:lstStyle/>
          <a:p>
            <a:r>
              <a:rPr kumimoji="1" lang="en-US" altLang="ja-JP" dirty="0"/>
              <a:t>75mm</a:t>
            </a:r>
            <a:endParaRPr kumimoji="1" lang="ja-JP" altLang="en-US" dirty="0"/>
          </a:p>
        </p:txBody>
      </p:sp>
      <p:cxnSp>
        <p:nvCxnSpPr>
          <p:cNvPr id="11" name="直線コネクタ 10">
            <a:extLst>
              <a:ext uri="{FF2B5EF4-FFF2-40B4-BE49-F238E27FC236}">
                <a16:creationId xmlns:a16="http://schemas.microsoft.com/office/drawing/2014/main" id="{B2FE9C03-6367-7E46-DD33-C7ABDECC5198}"/>
              </a:ext>
            </a:extLst>
          </p:cNvPr>
          <p:cNvCxnSpPr/>
          <p:nvPr/>
        </p:nvCxnSpPr>
        <p:spPr>
          <a:xfrm>
            <a:off x="2085654" y="3575405"/>
            <a:ext cx="0" cy="5753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76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8CC8683-B342-DB7A-06D9-1BB940FC3CC0}"/>
              </a:ext>
            </a:extLst>
          </p:cNvPr>
          <p:cNvSpPr txBox="1"/>
          <p:nvPr/>
        </p:nvSpPr>
        <p:spPr>
          <a:xfrm>
            <a:off x="0" y="0"/>
            <a:ext cx="1713931"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実験結果</a:t>
            </a:r>
            <a:endParaRPr kumimoji="1" lang="ja-JP" altLang="en-US" sz="24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5EAFDAD0-8D2C-5470-69E8-86BD1E40CD69}"/>
              </a:ext>
            </a:extLst>
          </p:cNvPr>
          <p:cNvPicPr>
            <a:picLocks noChangeAspect="1"/>
          </p:cNvPicPr>
          <p:nvPr/>
        </p:nvPicPr>
        <p:blipFill>
          <a:blip r:embed="rId2"/>
          <a:stretch>
            <a:fillRect/>
          </a:stretch>
        </p:blipFill>
        <p:spPr>
          <a:xfrm>
            <a:off x="387000" y="1137749"/>
            <a:ext cx="3670339" cy="2339490"/>
          </a:xfrm>
          <a:prstGeom prst="rect">
            <a:avLst/>
          </a:prstGeom>
        </p:spPr>
      </p:pic>
      <p:sp>
        <p:nvSpPr>
          <p:cNvPr id="5" name="テキスト ボックス 4">
            <a:extLst>
              <a:ext uri="{FF2B5EF4-FFF2-40B4-BE49-F238E27FC236}">
                <a16:creationId xmlns:a16="http://schemas.microsoft.com/office/drawing/2014/main" id="{EACA31BC-7511-4EB8-3D10-2A0272966A89}"/>
              </a:ext>
            </a:extLst>
          </p:cNvPr>
          <p:cNvSpPr txBox="1"/>
          <p:nvPr/>
        </p:nvSpPr>
        <p:spPr>
          <a:xfrm>
            <a:off x="1138591" y="448998"/>
            <a:ext cx="2075505" cy="646331"/>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試験体</a:t>
            </a:r>
            <a:r>
              <a:rPr lang="en-US" altLang="ja-JP" dirty="0">
                <a:latin typeface="Meiryo UI" panose="020B0604030504040204" pitchFamily="50" charset="-128"/>
                <a:ea typeface="Meiryo UI" panose="020B0604030504040204" pitchFamily="50" charset="-128"/>
              </a:rPr>
              <a:t>A</a:t>
            </a:r>
          </a:p>
          <a:p>
            <a:r>
              <a:rPr lang="ja-JP" altLang="en-US" dirty="0">
                <a:latin typeface="Meiryo UI" panose="020B0604030504040204" pitchFamily="50" charset="-128"/>
                <a:ea typeface="Meiryo UI" panose="020B0604030504040204" pitchFamily="50" charset="-128"/>
              </a:rPr>
              <a:t>破裂圧：</a:t>
            </a:r>
            <a:r>
              <a:rPr lang="en-US" altLang="ja-JP" dirty="0">
                <a:latin typeface="Meiryo UI" panose="020B0604030504040204" pitchFamily="50" charset="-128"/>
                <a:ea typeface="Meiryo UI" panose="020B0604030504040204" pitchFamily="50" charset="-128"/>
              </a:rPr>
              <a:t>31.6MPa</a:t>
            </a:r>
            <a:endParaRPr kumimoji="1" lang="en-US" altLang="ja-JP"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CA57FB5-5137-F700-D7BD-8CFF3C16E3FC}"/>
              </a:ext>
            </a:extLst>
          </p:cNvPr>
          <p:cNvPicPr>
            <a:picLocks noChangeAspect="1"/>
          </p:cNvPicPr>
          <p:nvPr/>
        </p:nvPicPr>
        <p:blipFill>
          <a:blip r:embed="rId3"/>
          <a:stretch>
            <a:fillRect/>
          </a:stretch>
        </p:blipFill>
        <p:spPr>
          <a:xfrm>
            <a:off x="856444" y="3562080"/>
            <a:ext cx="2639797" cy="2158171"/>
          </a:xfrm>
          <a:prstGeom prst="rect">
            <a:avLst/>
          </a:prstGeom>
        </p:spPr>
      </p:pic>
      <p:pic>
        <p:nvPicPr>
          <p:cNvPr id="10" name="図 9">
            <a:extLst>
              <a:ext uri="{FF2B5EF4-FFF2-40B4-BE49-F238E27FC236}">
                <a16:creationId xmlns:a16="http://schemas.microsoft.com/office/drawing/2014/main" id="{3F561ED7-7C4B-6C3F-D5CD-1EFE3C05FACF}"/>
              </a:ext>
            </a:extLst>
          </p:cNvPr>
          <p:cNvPicPr>
            <a:picLocks noChangeAspect="1"/>
          </p:cNvPicPr>
          <p:nvPr/>
        </p:nvPicPr>
        <p:blipFill>
          <a:blip r:embed="rId4"/>
          <a:stretch>
            <a:fillRect/>
          </a:stretch>
        </p:blipFill>
        <p:spPr>
          <a:xfrm>
            <a:off x="4498709" y="1137749"/>
            <a:ext cx="3194581" cy="2036240"/>
          </a:xfrm>
          <a:prstGeom prst="rect">
            <a:avLst/>
          </a:prstGeom>
        </p:spPr>
      </p:pic>
      <p:pic>
        <p:nvPicPr>
          <p:cNvPr id="12" name="図 11">
            <a:extLst>
              <a:ext uri="{FF2B5EF4-FFF2-40B4-BE49-F238E27FC236}">
                <a16:creationId xmlns:a16="http://schemas.microsoft.com/office/drawing/2014/main" id="{29BF7278-B5CF-D84B-3213-8A6B39F55F15}"/>
              </a:ext>
            </a:extLst>
          </p:cNvPr>
          <p:cNvPicPr>
            <a:picLocks noChangeAspect="1"/>
          </p:cNvPicPr>
          <p:nvPr/>
        </p:nvPicPr>
        <p:blipFill>
          <a:blip r:embed="rId5"/>
          <a:stretch>
            <a:fillRect/>
          </a:stretch>
        </p:blipFill>
        <p:spPr>
          <a:xfrm>
            <a:off x="4720212" y="3562079"/>
            <a:ext cx="2566638" cy="2158171"/>
          </a:xfrm>
          <a:prstGeom prst="rect">
            <a:avLst/>
          </a:prstGeom>
        </p:spPr>
      </p:pic>
      <p:pic>
        <p:nvPicPr>
          <p:cNvPr id="14" name="図 13">
            <a:extLst>
              <a:ext uri="{FF2B5EF4-FFF2-40B4-BE49-F238E27FC236}">
                <a16:creationId xmlns:a16="http://schemas.microsoft.com/office/drawing/2014/main" id="{3AE7D1A4-06A8-B5E0-663A-F10C7030FED2}"/>
              </a:ext>
            </a:extLst>
          </p:cNvPr>
          <p:cNvPicPr>
            <a:picLocks noChangeAspect="1"/>
          </p:cNvPicPr>
          <p:nvPr/>
        </p:nvPicPr>
        <p:blipFill>
          <a:blip r:embed="rId6"/>
          <a:stretch>
            <a:fillRect/>
          </a:stretch>
        </p:blipFill>
        <p:spPr>
          <a:xfrm>
            <a:off x="8695761" y="3604755"/>
            <a:ext cx="2633700" cy="2115495"/>
          </a:xfrm>
          <a:prstGeom prst="rect">
            <a:avLst/>
          </a:prstGeom>
        </p:spPr>
      </p:pic>
      <p:pic>
        <p:nvPicPr>
          <p:cNvPr id="15" name="図 14">
            <a:extLst>
              <a:ext uri="{FF2B5EF4-FFF2-40B4-BE49-F238E27FC236}">
                <a16:creationId xmlns:a16="http://schemas.microsoft.com/office/drawing/2014/main" id="{CD95A376-9499-2167-B0B0-792020CD56D8}"/>
              </a:ext>
            </a:extLst>
          </p:cNvPr>
          <p:cNvPicPr>
            <a:picLocks noChangeAspect="1"/>
          </p:cNvPicPr>
          <p:nvPr/>
        </p:nvPicPr>
        <p:blipFill>
          <a:blip r:embed="rId7"/>
          <a:stretch>
            <a:fillRect/>
          </a:stretch>
        </p:blipFill>
        <p:spPr>
          <a:xfrm>
            <a:off x="8084328" y="1137749"/>
            <a:ext cx="3940756" cy="2036240"/>
          </a:xfrm>
          <a:prstGeom prst="rect">
            <a:avLst/>
          </a:prstGeom>
        </p:spPr>
      </p:pic>
      <p:sp>
        <p:nvSpPr>
          <p:cNvPr id="17" name="テキスト ボックス 16">
            <a:extLst>
              <a:ext uri="{FF2B5EF4-FFF2-40B4-BE49-F238E27FC236}">
                <a16:creationId xmlns:a16="http://schemas.microsoft.com/office/drawing/2014/main" id="{F6DFA972-1F3A-7FAF-476E-7FC6CCE29BA7}"/>
              </a:ext>
            </a:extLst>
          </p:cNvPr>
          <p:cNvSpPr txBox="1"/>
          <p:nvPr/>
        </p:nvSpPr>
        <p:spPr>
          <a:xfrm>
            <a:off x="5058246" y="461665"/>
            <a:ext cx="2075505" cy="646331"/>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試験体</a:t>
            </a:r>
            <a:r>
              <a:rPr lang="en-US" altLang="ja-JP" dirty="0">
                <a:latin typeface="Meiryo UI" panose="020B0604030504040204" pitchFamily="50" charset="-128"/>
                <a:ea typeface="Meiryo UI" panose="020B0604030504040204" pitchFamily="50" charset="-128"/>
              </a:rPr>
              <a:t>B</a:t>
            </a:r>
          </a:p>
          <a:p>
            <a:r>
              <a:rPr lang="ja-JP" altLang="en-US" dirty="0">
                <a:latin typeface="Meiryo UI" panose="020B0604030504040204" pitchFamily="50" charset="-128"/>
                <a:ea typeface="Meiryo UI" panose="020B0604030504040204" pitchFamily="50" charset="-128"/>
              </a:rPr>
              <a:t>破裂圧：</a:t>
            </a:r>
            <a:r>
              <a:rPr lang="en-US" altLang="ja-JP" dirty="0">
                <a:latin typeface="Meiryo UI" panose="020B0604030504040204" pitchFamily="50" charset="-128"/>
                <a:ea typeface="Meiryo UI" panose="020B0604030504040204" pitchFamily="50" charset="-128"/>
              </a:rPr>
              <a:t>30.1MPa</a:t>
            </a:r>
            <a:endParaRPr kumimoji="1" lang="en-US" altLang="ja-JP"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2B78CC0-C1D1-13E9-ADD5-CD225EF8D4EC}"/>
              </a:ext>
            </a:extLst>
          </p:cNvPr>
          <p:cNvSpPr txBox="1"/>
          <p:nvPr/>
        </p:nvSpPr>
        <p:spPr>
          <a:xfrm>
            <a:off x="8977901" y="491418"/>
            <a:ext cx="2075505" cy="646331"/>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試験体</a:t>
            </a:r>
            <a:r>
              <a:rPr lang="en-US" altLang="ja-JP" dirty="0">
                <a:latin typeface="Meiryo UI" panose="020B0604030504040204" pitchFamily="50" charset="-128"/>
                <a:ea typeface="Meiryo UI" panose="020B0604030504040204" pitchFamily="50" charset="-128"/>
              </a:rPr>
              <a:t>C</a:t>
            </a:r>
          </a:p>
          <a:p>
            <a:r>
              <a:rPr lang="ja-JP" altLang="en-US" dirty="0">
                <a:latin typeface="Meiryo UI" panose="020B0604030504040204" pitchFamily="50" charset="-128"/>
                <a:ea typeface="Meiryo UI" panose="020B0604030504040204" pitchFamily="50" charset="-128"/>
              </a:rPr>
              <a:t>破裂圧：</a:t>
            </a:r>
            <a:r>
              <a:rPr lang="en-US" altLang="ja-JP" dirty="0">
                <a:latin typeface="Meiryo UI" panose="020B0604030504040204" pitchFamily="50" charset="-128"/>
                <a:ea typeface="Meiryo UI" panose="020B0604030504040204" pitchFamily="50" charset="-128"/>
              </a:rPr>
              <a:t>28.8MPa</a:t>
            </a:r>
            <a:endParaRPr kumimoji="1" lang="en-US" altLang="ja-JP"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AED76FE8-674B-5362-BF70-33CE6DBFC1F5}"/>
              </a:ext>
            </a:extLst>
          </p:cNvPr>
          <p:cNvSpPr txBox="1"/>
          <p:nvPr/>
        </p:nvSpPr>
        <p:spPr>
          <a:xfrm>
            <a:off x="586945" y="5886554"/>
            <a:ext cx="1579278" cy="369332"/>
          </a:xfrm>
          <a:prstGeom prst="rect">
            <a:avLst/>
          </a:prstGeom>
          <a:noFill/>
        </p:spPr>
        <p:txBody>
          <a:bodyPr wrap="none" rtlCol="0">
            <a:spAutoFit/>
          </a:bodyPr>
          <a:lstStyle/>
          <a:p>
            <a:r>
              <a:rPr kumimoji="1" lang="en-US" altLang="ja-JP" dirty="0">
                <a:hlinkClick r:id="rId8"/>
              </a:rPr>
              <a:t>A;40</a:t>
            </a:r>
            <a:r>
              <a:rPr kumimoji="1" lang="ja-JP" altLang="en-US" dirty="0">
                <a:hlinkClick r:id="rId8"/>
              </a:rPr>
              <a:t>倍速動画</a:t>
            </a:r>
            <a:endParaRPr kumimoji="1" lang="ja-JP" altLang="en-US" dirty="0"/>
          </a:p>
        </p:txBody>
      </p:sp>
      <p:sp>
        <p:nvSpPr>
          <p:cNvPr id="6" name="テキスト ボックス 5">
            <a:extLst>
              <a:ext uri="{FF2B5EF4-FFF2-40B4-BE49-F238E27FC236}">
                <a16:creationId xmlns:a16="http://schemas.microsoft.com/office/drawing/2014/main" id="{3E5E0FCA-EA28-C52A-B1D2-3B973A12BD50}"/>
              </a:ext>
            </a:extLst>
          </p:cNvPr>
          <p:cNvSpPr txBox="1"/>
          <p:nvPr/>
        </p:nvSpPr>
        <p:spPr>
          <a:xfrm>
            <a:off x="586945" y="6256424"/>
            <a:ext cx="3485249" cy="369332"/>
          </a:xfrm>
          <a:prstGeom prst="rect">
            <a:avLst/>
          </a:prstGeom>
          <a:noFill/>
        </p:spPr>
        <p:txBody>
          <a:bodyPr wrap="none" rtlCol="0">
            <a:spAutoFit/>
          </a:bodyPr>
          <a:lstStyle/>
          <a:p>
            <a:r>
              <a:rPr kumimoji="1" lang="en-US" altLang="ja-JP" dirty="0">
                <a:hlinkClick r:id="rId9"/>
              </a:rPr>
              <a:t>A;0.1</a:t>
            </a:r>
            <a:r>
              <a:rPr kumimoji="1" lang="ja-JP" altLang="en-US" dirty="0">
                <a:hlinkClick r:id="rId9"/>
              </a:rPr>
              <a:t>倍速スローモーション動画</a:t>
            </a:r>
            <a:endParaRPr kumimoji="1" lang="ja-JP" altLang="en-US" dirty="0"/>
          </a:p>
        </p:txBody>
      </p:sp>
      <p:sp>
        <p:nvSpPr>
          <p:cNvPr id="8" name="テキスト ボックス 7">
            <a:extLst>
              <a:ext uri="{FF2B5EF4-FFF2-40B4-BE49-F238E27FC236}">
                <a16:creationId xmlns:a16="http://schemas.microsoft.com/office/drawing/2014/main" id="{4A3246BA-38F2-C985-613E-01F981C5A672}"/>
              </a:ext>
            </a:extLst>
          </p:cNvPr>
          <p:cNvSpPr txBox="1"/>
          <p:nvPr/>
        </p:nvSpPr>
        <p:spPr>
          <a:xfrm>
            <a:off x="4720212" y="5841799"/>
            <a:ext cx="1587294" cy="369332"/>
          </a:xfrm>
          <a:prstGeom prst="rect">
            <a:avLst/>
          </a:prstGeom>
          <a:noFill/>
        </p:spPr>
        <p:txBody>
          <a:bodyPr wrap="none" rtlCol="0">
            <a:spAutoFit/>
          </a:bodyPr>
          <a:lstStyle/>
          <a:p>
            <a:r>
              <a:rPr kumimoji="1" lang="en-US" altLang="ja-JP" dirty="0">
                <a:hlinkClick r:id="rId10"/>
              </a:rPr>
              <a:t>B;40</a:t>
            </a:r>
            <a:r>
              <a:rPr kumimoji="1" lang="ja-JP" altLang="en-US" dirty="0">
                <a:hlinkClick r:id="rId10"/>
              </a:rPr>
              <a:t>倍速動画</a:t>
            </a:r>
            <a:endParaRPr kumimoji="1" lang="ja-JP" altLang="en-US" dirty="0"/>
          </a:p>
        </p:txBody>
      </p:sp>
      <p:sp>
        <p:nvSpPr>
          <p:cNvPr id="9" name="テキスト ボックス 8">
            <a:extLst>
              <a:ext uri="{FF2B5EF4-FFF2-40B4-BE49-F238E27FC236}">
                <a16:creationId xmlns:a16="http://schemas.microsoft.com/office/drawing/2014/main" id="{99BBDB92-8F99-96A3-9AFD-50909BBB7791}"/>
              </a:ext>
            </a:extLst>
          </p:cNvPr>
          <p:cNvSpPr txBox="1"/>
          <p:nvPr/>
        </p:nvSpPr>
        <p:spPr>
          <a:xfrm>
            <a:off x="4720212" y="6211669"/>
            <a:ext cx="3493264" cy="369332"/>
          </a:xfrm>
          <a:prstGeom prst="rect">
            <a:avLst/>
          </a:prstGeom>
          <a:noFill/>
        </p:spPr>
        <p:txBody>
          <a:bodyPr wrap="none" rtlCol="0">
            <a:spAutoFit/>
          </a:bodyPr>
          <a:lstStyle/>
          <a:p>
            <a:r>
              <a:rPr kumimoji="1" lang="en-US" altLang="ja-JP" dirty="0">
                <a:hlinkClick r:id="rId11"/>
              </a:rPr>
              <a:t>B;0.1</a:t>
            </a:r>
            <a:r>
              <a:rPr kumimoji="1" lang="ja-JP" altLang="en-US" dirty="0">
                <a:hlinkClick r:id="rId11"/>
              </a:rPr>
              <a:t>倍速スローモーション動画</a:t>
            </a:r>
            <a:endParaRPr kumimoji="1" lang="ja-JP" altLang="en-US" dirty="0"/>
          </a:p>
        </p:txBody>
      </p:sp>
      <p:sp>
        <p:nvSpPr>
          <p:cNvPr id="11" name="テキスト ボックス 10">
            <a:extLst>
              <a:ext uri="{FF2B5EF4-FFF2-40B4-BE49-F238E27FC236}">
                <a16:creationId xmlns:a16="http://schemas.microsoft.com/office/drawing/2014/main" id="{951113BF-A56B-A756-0D6C-9446721DEEB5}"/>
              </a:ext>
            </a:extLst>
          </p:cNvPr>
          <p:cNvSpPr txBox="1"/>
          <p:nvPr/>
        </p:nvSpPr>
        <p:spPr>
          <a:xfrm>
            <a:off x="8539835" y="5812046"/>
            <a:ext cx="1587294" cy="369332"/>
          </a:xfrm>
          <a:prstGeom prst="rect">
            <a:avLst/>
          </a:prstGeom>
          <a:noFill/>
        </p:spPr>
        <p:txBody>
          <a:bodyPr wrap="none" rtlCol="0">
            <a:spAutoFit/>
          </a:bodyPr>
          <a:lstStyle/>
          <a:p>
            <a:r>
              <a:rPr kumimoji="1" lang="en-US" altLang="ja-JP" dirty="0">
                <a:hlinkClick r:id="rId12"/>
              </a:rPr>
              <a:t>C;40</a:t>
            </a:r>
            <a:r>
              <a:rPr kumimoji="1" lang="ja-JP" altLang="en-US" dirty="0">
                <a:hlinkClick r:id="rId12"/>
              </a:rPr>
              <a:t>倍速動画</a:t>
            </a:r>
            <a:endParaRPr kumimoji="1" lang="ja-JP" altLang="en-US" dirty="0"/>
          </a:p>
        </p:txBody>
      </p:sp>
      <p:sp>
        <p:nvSpPr>
          <p:cNvPr id="13" name="テキスト ボックス 12">
            <a:extLst>
              <a:ext uri="{FF2B5EF4-FFF2-40B4-BE49-F238E27FC236}">
                <a16:creationId xmlns:a16="http://schemas.microsoft.com/office/drawing/2014/main" id="{0DBA7386-780F-6E0F-54AF-D3FCF485DE3A}"/>
              </a:ext>
            </a:extLst>
          </p:cNvPr>
          <p:cNvSpPr txBox="1"/>
          <p:nvPr/>
        </p:nvSpPr>
        <p:spPr>
          <a:xfrm>
            <a:off x="8539835" y="6181916"/>
            <a:ext cx="3493264" cy="369332"/>
          </a:xfrm>
          <a:prstGeom prst="rect">
            <a:avLst/>
          </a:prstGeom>
          <a:noFill/>
        </p:spPr>
        <p:txBody>
          <a:bodyPr wrap="none" rtlCol="0">
            <a:spAutoFit/>
          </a:bodyPr>
          <a:lstStyle/>
          <a:p>
            <a:r>
              <a:rPr kumimoji="1" lang="en-US" altLang="ja-JP" dirty="0">
                <a:hlinkClick r:id="rId13"/>
              </a:rPr>
              <a:t>C;0.1</a:t>
            </a:r>
            <a:r>
              <a:rPr kumimoji="1" lang="ja-JP" altLang="en-US" dirty="0">
                <a:hlinkClick r:id="rId13"/>
              </a:rPr>
              <a:t>倍速スローモーション動画</a:t>
            </a:r>
            <a:endParaRPr kumimoji="1" lang="ja-JP" altLang="en-US" dirty="0"/>
          </a:p>
        </p:txBody>
      </p:sp>
    </p:spTree>
    <p:extLst>
      <p:ext uri="{BB962C8B-B14F-4D97-AF65-F5344CB8AC3E}">
        <p14:creationId xmlns:p14="http://schemas.microsoft.com/office/powerpoint/2010/main" val="294477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3B8E-6433-93D6-6ABC-01FF9A2E714E}"/>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106838-1522-FBD9-1298-3844E84180E5}"/>
              </a:ext>
            </a:extLst>
          </p:cNvPr>
          <p:cNvSpPr txBox="1"/>
          <p:nvPr/>
        </p:nvSpPr>
        <p:spPr>
          <a:xfrm>
            <a:off x="284851" y="29854"/>
            <a:ext cx="1713931"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実験結果</a:t>
            </a:r>
            <a:endParaRPr kumimoji="1" lang="ja-JP" altLang="en-US" sz="24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60974A7-4BA9-43B5-7B72-C20144EC4A37}"/>
              </a:ext>
            </a:extLst>
          </p:cNvPr>
          <p:cNvPicPr>
            <a:picLocks noChangeAspect="1"/>
          </p:cNvPicPr>
          <p:nvPr/>
        </p:nvPicPr>
        <p:blipFill>
          <a:blip r:embed="rId2"/>
          <a:stretch>
            <a:fillRect/>
          </a:stretch>
        </p:blipFill>
        <p:spPr>
          <a:xfrm>
            <a:off x="462258" y="1207721"/>
            <a:ext cx="3434625" cy="2130254"/>
          </a:xfrm>
          <a:prstGeom prst="rect">
            <a:avLst/>
          </a:prstGeom>
        </p:spPr>
      </p:pic>
      <p:pic>
        <p:nvPicPr>
          <p:cNvPr id="11" name="図 10">
            <a:extLst>
              <a:ext uri="{FF2B5EF4-FFF2-40B4-BE49-F238E27FC236}">
                <a16:creationId xmlns:a16="http://schemas.microsoft.com/office/drawing/2014/main" id="{9EF6E211-EE4D-BD4A-991C-64B89C7826E9}"/>
              </a:ext>
            </a:extLst>
          </p:cNvPr>
          <p:cNvPicPr>
            <a:picLocks noChangeAspect="1"/>
          </p:cNvPicPr>
          <p:nvPr/>
        </p:nvPicPr>
        <p:blipFill>
          <a:blip r:embed="rId3"/>
          <a:stretch>
            <a:fillRect/>
          </a:stretch>
        </p:blipFill>
        <p:spPr>
          <a:xfrm>
            <a:off x="462257" y="3559170"/>
            <a:ext cx="7955799" cy="2807447"/>
          </a:xfrm>
          <a:prstGeom prst="rect">
            <a:avLst/>
          </a:prstGeom>
        </p:spPr>
      </p:pic>
      <p:sp>
        <p:nvSpPr>
          <p:cNvPr id="13" name="テキスト ボックス 12">
            <a:extLst>
              <a:ext uri="{FF2B5EF4-FFF2-40B4-BE49-F238E27FC236}">
                <a16:creationId xmlns:a16="http://schemas.microsoft.com/office/drawing/2014/main" id="{FF65B207-D69C-8C51-C065-27E0B41F24AC}"/>
              </a:ext>
            </a:extLst>
          </p:cNvPr>
          <p:cNvSpPr txBox="1"/>
          <p:nvPr/>
        </p:nvSpPr>
        <p:spPr>
          <a:xfrm>
            <a:off x="1141817" y="491383"/>
            <a:ext cx="2075505" cy="646331"/>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試験体</a:t>
            </a:r>
            <a:r>
              <a:rPr lang="en-US" altLang="ja-JP" dirty="0">
                <a:latin typeface="Meiryo UI" panose="020B0604030504040204" pitchFamily="50" charset="-128"/>
                <a:ea typeface="Meiryo UI" panose="020B0604030504040204" pitchFamily="50" charset="-128"/>
              </a:rPr>
              <a:t>D</a:t>
            </a:r>
          </a:p>
          <a:p>
            <a:r>
              <a:rPr lang="ja-JP" altLang="en-US" dirty="0">
                <a:latin typeface="Meiryo UI" panose="020B0604030504040204" pitchFamily="50" charset="-128"/>
                <a:ea typeface="Meiryo UI" panose="020B0604030504040204" pitchFamily="50" charset="-128"/>
              </a:rPr>
              <a:t>破裂圧：</a:t>
            </a:r>
            <a:r>
              <a:rPr lang="en-US" altLang="ja-JP" dirty="0">
                <a:latin typeface="Meiryo UI" panose="020B0604030504040204" pitchFamily="50" charset="-128"/>
                <a:ea typeface="Meiryo UI" panose="020B0604030504040204" pitchFamily="50" charset="-128"/>
              </a:rPr>
              <a:t>32.6MPa</a:t>
            </a:r>
            <a:endParaRPr kumimoji="1" lang="en-US" altLang="ja-JP"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9032D246-7B08-B485-B249-389856B59974}"/>
              </a:ext>
            </a:extLst>
          </p:cNvPr>
          <p:cNvSpPr txBox="1"/>
          <p:nvPr/>
        </p:nvSpPr>
        <p:spPr>
          <a:xfrm>
            <a:off x="5003515" y="1207721"/>
            <a:ext cx="1601721" cy="369332"/>
          </a:xfrm>
          <a:prstGeom prst="rect">
            <a:avLst/>
          </a:prstGeom>
          <a:noFill/>
        </p:spPr>
        <p:txBody>
          <a:bodyPr wrap="none" rtlCol="0">
            <a:spAutoFit/>
          </a:bodyPr>
          <a:lstStyle/>
          <a:p>
            <a:r>
              <a:rPr kumimoji="1" lang="en-US" altLang="ja-JP" dirty="0">
                <a:hlinkClick r:id="rId4"/>
              </a:rPr>
              <a:t>D;40</a:t>
            </a:r>
            <a:r>
              <a:rPr kumimoji="1" lang="ja-JP" altLang="en-US" dirty="0">
                <a:hlinkClick r:id="rId4"/>
              </a:rPr>
              <a:t>倍速動画</a:t>
            </a:r>
            <a:endParaRPr kumimoji="1" lang="ja-JP" altLang="en-US" dirty="0"/>
          </a:p>
        </p:txBody>
      </p:sp>
      <p:sp>
        <p:nvSpPr>
          <p:cNvPr id="4" name="テキスト ボックス 3">
            <a:extLst>
              <a:ext uri="{FF2B5EF4-FFF2-40B4-BE49-F238E27FC236}">
                <a16:creationId xmlns:a16="http://schemas.microsoft.com/office/drawing/2014/main" id="{0A7419EE-4AE9-B84A-101E-F46E458A8FCC}"/>
              </a:ext>
            </a:extLst>
          </p:cNvPr>
          <p:cNvSpPr txBox="1"/>
          <p:nvPr/>
        </p:nvSpPr>
        <p:spPr>
          <a:xfrm>
            <a:off x="5003515" y="1672855"/>
            <a:ext cx="3507692" cy="369332"/>
          </a:xfrm>
          <a:prstGeom prst="rect">
            <a:avLst/>
          </a:prstGeom>
          <a:noFill/>
        </p:spPr>
        <p:txBody>
          <a:bodyPr wrap="none" rtlCol="0">
            <a:spAutoFit/>
          </a:bodyPr>
          <a:lstStyle/>
          <a:p>
            <a:r>
              <a:rPr kumimoji="1" lang="en-US" altLang="ja-JP" dirty="0">
                <a:hlinkClick r:id="rId5"/>
              </a:rPr>
              <a:t>D;.01</a:t>
            </a:r>
            <a:r>
              <a:rPr kumimoji="1" lang="ja-JP" altLang="en-US" dirty="0">
                <a:hlinkClick r:id="rId5"/>
              </a:rPr>
              <a:t>倍速スローモーション動画</a:t>
            </a:r>
            <a:endParaRPr kumimoji="1" lang="ja-JP" altLang="en-US" dirty="0"/>
          </a:p>
        </p:txBody>
      </p:sp>
      <p:sp>
        <p:nvSpPr>
          <p:cNvPr id="5" name="テキスト ボックス 4">
            <a:extLst>
              <a:ext uri="{FF2B5EF4-FFF2-40B4-BE49-F238E27FC236}">
                <a16:creationId xmlns:a16="http://schemas.microsoft.com/office/drawing/2014/main" id="{D1B2A2BE-A3E2-C904-EF17-A14155F1D8B4}"/>
              </a:ext>
            </a:extLst>
          </p:cNvPr>
          <p:cNvSpPr txBox="1"/>
          <p:nvPr/>
        </p:nvSpPr>
        <p:spPr>
          <a:xfrm>
            <a:off x="5003515" y="2137989"/>
            <a:ext cx="5731056" cy="369332"/>
          </a:xfrm>
          <a:prstGeom prst="rect">
            <a:avLst/>
          </a:prstGeom>
          <a:noFill/>
        </p:spPr>
        <p:txBody>
          <a:bodyPr wrap="none" rtlCol="0">
            <a:spAutoFit/>
          </a:bodyPr>
          <a:lstStyle/>
          <a:p>
            <a:r>
              <a:rPr kumimoji="1" lang="en-US" altLang="ja-JP" dirty="0">
                <a:hlinkClick r:id="rId6"/>
              </a:rPr>
              <a:t>D;</a:t>
            </a:r>
            <a:r>
              <a:rPr kumimoji="1" lang="ja-JP" altLang="en-US" dirty="0">
                <a:hlinkClick r:id="rId6"/>
              </a:rPr>
              <a:t>クラックの兆候を確認できるスローモーション動画</a:t>
            </a:r>
            <a:endParaRPr kumimoji="1" lang="ja-JP" altLang="en-US" dirty="0"/>
          </a:p>
        </p:txBody>
      </p:sp>
    </p:spTree>
    <p:extLst>
      <p:ext uri="{BB962C8B-B14F-4D97-AF65-F5344CB8AC3E}">
        <p14:creationId xmlns:p14="http://schemas.microsoft.com/office/powerpoint/2010/main" val="33673253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297</TotalTime>
  <Words>703</Words>
  <PresentationFormat>ワイド画面</PresentationFormat>
  <Paragraphs>124</Paragraphs>
  <Slides>7</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4" baseType="lpstr">
      <vt:lpstr>Meiryo UI</vt:lpstr>
      <vt:lpstr>游ゴシック</vt:lpstr>
      <vt:lpstr>游ゴシック Light</vt:lpstr>
      <vt:lpstr>Arial</vt:lpstr>
      <vt:lpstr>Wingdings</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2026-05-13T23:26:37Z</dcterms:created>
  <dcterms:modified xsi:type="dcterms:W3CDTF">2026-05-25T23:38:02Z</dcterms:modified>
  <cp:contentStatus/>
</cp:coreProperties>
</file>