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63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AE68-329F-44C4-99DC-F4CDA8AAFD5F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B97D-D040-441B-8D07-6EC285D080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8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72E562-B89E-3960-4B0A-FD4FC6EFB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EB4E4C-9127-CEEC-F9BC-C40FB7C74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F19EC-773E-9684-722E-A0B01FEC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D3698A-8BAD-B473-56DB-2431D5E0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1769D-715D-0969-9835-1ABF4AED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51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A3E05-79FE-0B54-822A-072CCE45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CE7A30-22CA-7380-493A-B24E47B3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C47FA9-3656-D631-0ED4-6F5A17F8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39F0A8-1661-AF59-CCC6-CFA67089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DC736-2404-2477-AA5C-B6EECD42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79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E19A81-DA1A-F301-19CB-C01EB2D1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B0E9A-B54A-413F-F56B-8BEB6A1B1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710A2A-29FF-C919-7E25-D2129D74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1D9DC-E769-77E1-47F8-7A30BBC6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7D8A3C-CF34-3F3F-92E4-3D5A35A8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50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BE98C-6FED-C87A-835D-DC62A560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71BAD-645F-FE6D-A179-2D1B2F66B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80D6F1-5EB8-6E6E-92E2-31F869C5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3FDCE8-7791-4983-0EB0-CF3BBE41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C59A10-354A-4CF5-E8D4-5CFE8B01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46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AAB8D-FB5C-71B1-F12F-64F7467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655A3E-DFCF-5170-0FCA-32EC6C84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4F186-657E-3DBD-166F-FEF9A0AC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6AD315-A637-ECEE-EC1C-19D15FD2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BE611-1672-9728-2C3D-9CC2275A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D5203-274B-1D16-50F0-3EB3CB3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90BA7E-CDE3-A611-C958-7D9A5521E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B7FAE0-986E-9227-BBA9-2AB51F4C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21C742-EB9A-C6E6-3692-438F1D19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3FD310-A261-44B2-E8A2-8113F763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BE9534-BD62-C2A0-3854-7B72FB6D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45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48428-8A11-E4E2-D7E5-193C83F1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4E1392-D09B-70B6-6039-621D7E59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1DF3B7-97F9-9AE2-8E24-D7237F2E2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4C237D-C718-499B-DA5C-CB15CCDDC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3676F3-7D50-A361-EB5D-EB0E2D191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C1D9E6-172D-39D7-46B8-C04B6E78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777FA3-0430-4CC0-01BC-5FA4E308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172BFE2-83B0-84A4-2CE2-90A3CBED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15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B645F7-8DEA-F71B-B181-9798D68A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5F79B7-37DE-611E-C385-F231E2B0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D6B2B-FDDC-5E15-2056-F817F864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A9E6B8-7660-A257-A795-87380DF9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7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679D-C695-0C96-1060-CEB88EC7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32C1A9-083F-5A93-2BCA-4BD0E69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89FE8-94B6-E1F9-4B11-19047D1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8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547F8-5E79-15E6-4A8A-282CC52A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D38AAB-8E41-15F6-1079-98F5582F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0FA149-2F61-E154-4E52-6DFC93AA0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2CCAD1-FC64-EE4E-FF56-B56FD25D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DF232C-9ADE-EB49-FC19-7E8BA512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60B520-C0BC-3E84-D6A3-0EF63FE8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5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07FB7-F7D4-E902-A43E-78B24008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E2E4D1-6611-1A63-FDFB-F0ED0B838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9FB662-36B5-52B6-E483-FDB5862C4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73EDAA-AAFC-AC40-F16F-88EED319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B2564D-0319-5BE0-EC18-9EECEF77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6C5634-4B70-818D-CC04-FD17CCA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73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66E9B6-8FEB-0669-BBEB-6B509AB4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149AE-203F-5E01-8928-C386CFC40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4B7F00-30A3-66B5-922A-F1EB7AF21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B73EA7-C9B9-471B-B192-CD4739E183EC}" type="datetimeFigureOut">
              <a:rPr kumimoji="1" lang="ja-JP" altLang="en-US" smtClean="0"/>
              <a:t>2026/7/2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65AE1-D21B-5A94-6F49-7120CE151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A560D-861D-AC0C-DC1D-0C0BB044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2B580-9CC0-4969-8A3A-F045D42EAF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15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wes.or.jp/wprs/wp-content/uploads/author_committees_pressure-equipment/Burst-Test-A_x40-Speed.mp4" TargetMode="External"/><Relationship Id="rId13" Type="http://schemas.openxmlformats.org/officeDocument/2006/relationships/hyperlink" Target="https://www.jwes.or.jp/wprs/wp-content/uploads/author_committees_pressure-equipment/Burst-Test-C-x01-Speed.mp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hyperlink" Target="https://www.jwes.or.jp/wprs/wp-content/uploads/author_committees_pressure-equipment/Burst-Test-C-x40-Speed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jwes.or.jp/wprs/wp-content/uploads/author_committees_pressure-equipment/Burst-Test-B-Slow-Motion.mp4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www.jwes.or.jp/wprs/wp-content/uploads/author_committees_pressure-equipment/Burst-Test-B-x40-Speed.mp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jwes.or.jp/wprs/wp-content/uploads/author_committees_pressure-equipment/Burst-Test-A-Slowmotio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wes.or.jp/wprs/wp-content/uploads/author_committees_pressure-equipment/close-up-video.mp4" TargetMode="External"/><Relationship Id="rId5" Type="http://schemas.openxmlformats.org/officeDocument/2006/relationships/hyperlink" Target="https://www.jwes.or.jp/wprs/wp-content/uploads/author_committees_pressure-equipment/Test-D-Burst-Slow-Motion.mp4" TargetMode="External"/><Relationship Id="rId4" Type="http://schemas.openxmlformats.org/officeDocument/2006/relationships/hyperlink" Target="https://www.jwes.or.jp/wprs/wp-content/uploads/author_committees_pressure-equipment/Test-D-x40-Speed-Vide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859831-C750-14AC-3F21-22DCA8D7BF5D}"/>
              </a:ext>
            </a:extLst>
          </p:cNvPr>
          <p:cNvSpPr txBox="1"/>
          <p:nvPr/>
        </p:nvSpPr>
        <p:spPr>
          <a:xfrm>
            <a:off x="297927" y="2473755"/>
            <a:ext cx="1159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Round-Robin Test Base Data</a:t>
            </a:r>
          </a:p>
        </p:txBody>
      </p:sp>
    </p:spTree>
    <p:extLst>
      <p:ext uri="{BB962C8B-B14F-4D97-AF65-F5344CB8AC3E}">
        <p14:creationId xmlns:p14="http://schemas.microsoft.com/office/powerpoint/2010/main" val="75600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B1BFAF-B6E6-C974-A38F-3BADAE1B9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70" y="1030587"/>
            <a:ext cx="8437349" cy="4927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7D5664-EFB1-8D77-DB09-30C48F021384}"/>
              </a:ext>
            </a:extLst>
          </p:cNvPr>
          <p:cNvSpPr txBox="1"/>
          <p:nvPr/>
        </p:nvSpPr>
        <p:spPr>
          <a:xfrm>
            <a:off x="85458" y="68366"/>
            <a:ext cx="425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Overview of 4 test pipe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8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4796F-80AB-0E17-6150-7E3E29B03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0F38652-BC83-EE24-255C-2F6C49EA3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98680"/>
              </p:ext>
            </p:extLst>
          </p:nvPr>
        </p:nvGraphicFramePr>
        <p:xfrm>
          <a:off x="1080808" y="1292752"/>
          <a:ext cx="10376899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3495009">
                  <a:extLst>
                    <a:ext uri="{9D8B030D-6E8A-4147-A177-3AD203B41FA5}">
                      <a16:colId xmlns:a16="http://schemas.microsoft.com/office/drawing/2014/main" val="540615673"/>
                    </a:ext>
                  </a:extLst>
                </a:gridCol>
                <a:gridCol w="3269429">
                  <a:extLst>
                    <a:ext uri="{9D8B030D-6E8A-4147-A177-3AD203B41FA5}">
                      <a16:colId xmlns:a16="http://schemas.microsoft.com/office/drawing/2014/main" val="3044306802"/>
                    </a:ext>
                  </a:extLst>
                </a:gridCol>
                <a:gridCol w="3612461">
                  <a:extLst>
                    <a:ext uri="{9D8B030D-6E8A-4147-A177-3AD203B41FA5}">
                      <a16:colId xmlns:a16="http://schemas.microsoft.com/office/drawing/2014/main" val="176660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A, B, C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4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Design Code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ASME Sec VIII Div-1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4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Design Temp.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40Deg C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529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RSFa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0.9</a:t>
                      </a:r>
                      <a:endParaRPr lang="ja-JP" altLang="en-US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48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G3444 STK-400-E-G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G3456 STPT370S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44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Spec. Min. Yield Stress at design temp.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235MPa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215MPa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Spec. Min. Tensile Strength at design temp.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400MPa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370MPa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33040"/>
                  </a:ext>
                </a:extLst>
              </a:tr>
              <a:tr h="115834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Modulus of Elasticity (</a:t>
                      </a: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201 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33350">
                        <a:buNone/>
                      </a:pP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55041"/>
                  </a:ext>
                </a:extLst>
              </a:tr>
              <a:tr h="124568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Poisson’s Ratio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(-)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See API579-1/ASME FFS-1 2E.5.2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33350">
                        <a:buNone/>
                      </a:pP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2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Weld Joint Efficiency(-)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33350" algn="ctr">
                        <a:buNone/>
                      </a:pP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89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Allowable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Stress(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Mpa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100MPa (Note1)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92MPa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0299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9988EC-A57F-1D02-3C8F-1CBB8642B32A}"/>
              </a:ext>
            </a:extLst>
          </p:cNvPr>
          <p:cNvSpPr txBox="1"/>
          <p:nvPr/>
        </p:nvSpPr>
        <p:spPr>
          <a:xfrm>
            <a:off x="5202655" y="294022"/>
            <a:ext cx="25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1.Basic Specifications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0D0076-D496-7839-2941-17E722B7EC84}"/>
              </a:ext>
            </a:extLst>
          </p:cNvPr>
          <p:cNvSpPr txBox="1"/>
          <p:nvPr/>
        </p:nvSpPr>
        <p:spPr>
          <a:xfrm>
            <a:off x="1080808" y="5132456"/>
            <a:ext cx="1037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Note1 :  As no allowable stress is specified for this material as a pressure vessel material, the “allowable stress” was provisionally taken as the lower of the following two values: one-fourth of the specified minimum tensile strength of 400 MPa, and two-thirds of the specified yield strength of 235 MPa.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6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C21A9E6-5427-0ED9-17DE-C0967DB74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83965"/>
              </p:ext>
            </p:extLst>
          </p:nvPr>
        </p:nvGraphicFramePr>
        <p:xfrm>
          <a:off x="1527048" y="666029"/>
          <a:ext cx="8233151" cy="2468880"/>
        </p:xfrm>
        <a:graphic>
          <a:graphicData uri="http://schemas.openxmlformats.org/drawingml/2006/table">
            <a:tbl>
              <a:tblPr firstRow="1" firstCol="1" bandRow="1"/>
              <a:tblGrid>
                <a:gridCol w="3418936">
                  <a:extLst>
                    <a:ext uri="{9D8B030D-6E8A-4147-A177-3AD203B41FA5}">
                      <a16:colId xmlns:a16="http://schemas.microsoft.com/office/drawing/2014/main" val="540615673"/>
                    </a:ext>
                  </a:extLst>
                </a:gridCol>
                <a:gridCol w="2406316">
                  <a:extLst>
                    <a:ext uri="{9D8B030D-6E8A-4147-A177-3AD203B41FA5}">
                      <a16:colId xmlns:a16="http://schemas.microsoft.com/office/drawing/2014/main" val="3044306802"/>
                    </a:ext>
                  </a:extLst>
                </a:gridCol>
                <a:gridCol w="2407899">
                  <a:extLst>
                    <a:ext uri="{9D8B030D-6E8A-4147-A177-3AD203B41FA5}">
                      <a16:colId xmlns:a16="http://schemas.microsoft.com/office/drawing/2014/main" val="1766603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A, B, C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47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JIS G3444</a:t>
                      </a:r>
                      <a:endParaRPr kumimoji="1" lang="ja-JP" altLang="ja-JP" sz="1800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STK-400-E-G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JIS G3456 STPT370S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44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temp.(</a:t>
                      </a:r>
                      <a:r>
                        <a:rPr lang="ja-JP" alt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14.0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34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Yield Strength 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431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303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703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Tensile Strength (MPa)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488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472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33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Modulus of Elasticity (</a:t>
                      </a: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GPa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206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208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155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Poisson’s Ratio(-)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0.29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0.28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82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Allowable Stress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100MPa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335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92MPa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49551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3D5BD3-6AD0-D8C4-813F-B5F55568113B}"/>
              </a:ext>
            </a:extLst>
          </p:cNvPr>
          <p:cNvSpPr txBox="1"/>
          <p:nvPr/>
        </p:nvSpPr>
        <p:spPr>
          <a:xfrm>
            <a:off x="4355716" y="124894"/>
            <a:ext cx="33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2.Actual Material Test Data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EBA0ABFF-D678-DDA7-6FB9-CB69B72EC5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81314"/>
              </p:ext>
            </p:extLst>
          </p:nvPr>
        </p:nvGraphicFramePr>
        <p:xfrm>
          <a:off x="5140159" y="3545396"/>
          <a:ext cx="2522231" cy="222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806585" progId="Excel.Sheet.12">
                  <p:embed/>
                </p:oleObj>
              </mc:Choice>
              <mc:Fallback>
                <p:oleObj name="Worksheet" showAsIcon="1" r:id="rId2" imgW="914400" imgH="806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0159" y="3545396"/>
                        <a:ext cx="2522231" cy="2224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27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251987-90D2-90C9-3B01-4BE37EC8B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5" y="3429000"/>
            <a:ext cx="5256315" cy="32146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AC73C11-8E69-AF5D-A1DA-2D5D55FB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168" y="3509420"/>
            <a:ext cx="5170584" cy="3226681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A2C6029-39EC-0353-F490-41F64051E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07410"/>
              </p:ext>
            </p:extLst>
          </p:nvPr>
        </p:nvGraphicFramePr>
        <p:xfrm>
          <a:off x="658026" y="675868"/>
          <a:ext cx="10519871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3549547">
                  <a:extLst>
                    <a:ext uri="{9D8B030D-6E8A-4147-A177-3AD203B41FA5}">
                      <a16:colId xmlns:a16="http://schemas.microsoft.com/office/drawing/2014/main" val="3718048273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719429802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634743033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2261345972"/>
                    </a:ext>
                  </a:extLst>
                </a:gridCol>
                <a:gridCol w="1742581">
                  <a:extLst>
                    <a:ext uri="{9D8B030D-6E8A-4147-A177-3AD203B41FA5}">
                      <a16:colId xmlns:a16="http://schemas.microsoft.com/office/drawing/2014/main" val="1070661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Test Pipe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45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Cylindrical Shell OD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318.5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822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Original Thickness 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9.2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10.7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31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100" baseline="-250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 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7.1</a:t>
                      </a:r>
                      <a:endParaRPr lang="ja-JP" sz="1800" kern="10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83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s(mm)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35.18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30.16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145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c(mm)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35.25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34.94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35.09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29.34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0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2:1 </a:t>
                      </a:r>
                      <a:r>
                        <a:rPr lang="en-US" altLang="ja-JP" sz="1800" kern="100" dirty="0" err="1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Ellip</a:t>
                      </a: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. Head Thick.(mm)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10.3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14.0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9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18110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Distance to MSD, L(mm)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160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8110" algn="ctr">
                        <a:buNone/>
                      </a:pPr>
                      <a:r>
                        <a:rPr lang="en-US" altLang="ja-JP" sz="18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310.5</a:t>
                      </a:r>
                      <a:endParaRPr lang="ja-JP" sz="18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68284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E5BFF1-8836-1526-D3C2-A156340101BE}"/>
              </a:ext>
            </a:extLst>
          </p:cNvPr>
          <p:cNvSpPr txBox="1"/>
          <p:nvPr/>
        </p:nvSpPr>
        <p:spPr>
          <a:xfrm>
            <a:off x="5460769" y="294649"/>
            <a:ext cx="255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3.Test Pipe Size Data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37FF35A-7DC6-DC6B-6A49-C87B480B1E58}"/>
              </a:ext>
            </a:extLst>
          </p:cNvPr>
          <p:cNvCxnSpPr>
            <a:cxnSpLocks/>
          </p:cNvCxnSpPr>
          <p:nvPr/>
        </p:nvCxnSpPr>
        <p:spPr>
          <a:xfrm>
            <a:off x="2085654" y="3667873"/>
            <a:ext cx="4726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B05C64-C266-50CC-8192-45C493D9C3DF}"/>
              </a:ext>
            </a:extLst>
          </p:cNvPr>
          <p:cNvSpPr txBox="1"/>
          <p:nvPr/>
        </p:nvSpPr>
        <p:spPr>
          <a:xfrm>
            <a:off x="1902614" y="32985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75mm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2FE9C03-6367-7E46-DD33-C7ABDECC5198}"/>
              </a:ext>
            </a:extLst>
          </p:cNvPr>
          <p:cNvCxnSpPr/>
          <p:nvPr/>
        </p:nvCxnSpPr>
        <p:spPr>
          <a:xfrm>
            <a:off x="2085654" y="3575405"/>
            <a:ext cx="0" cy="575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CC8683-B342-DB7A-06D9-1BB940FC3CC0}"/>
              </a:ext>
            </a:extLst>
          </p:cNvPr>
          <p:cNvSpPr txBox="1"/>
          <p:nvPr/>
        </p:nvSpPr>
        <p:spPr>
          <a:xfrm>
            <a:off x="0" y="0"/>
            <a:ext cx="2274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3.Test Results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AFDAD0-8D2C-5470-69E8-86BD1E40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00" y="1137749"/>
            <a:ext cx="3670339" cy="23394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CA31BC-7511-4EB8-3D10-2A0272966A89}"/>
              </a:ext>
            </a:extLst>
          </p:cNvPr>
          <p:cNvSpPr txBox="1"/>
          <p:nvPr/>
        </p:nvSpPr>
        <p:spPr>
          <a:xfrm>
            <a:off x="1138591" y="448998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PipeA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31.6MPa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A57FB5-5137-F700-D7BD-8CFF3C16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44" y="3562080"/>
            <a:ext cx="2639797" cy="21581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561ED7-7C4B-6C3F-D5CD-1EFE3C05F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709" y="1137749"/>
            <a:ext cx="3194581" cy="20362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BF7278-B5CF-D84B-3213-8A6B39F55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212" y="3562079"/>
            <a:ext cx="2566638" cy="21581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AE7D1A4-06A8-B5E0-663A-F10C7030F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761" y="3604755"/>
            <a:ext cx="2633700" cy="211549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D95A376-9499-2167-B0B0-792020CD5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328" y="1137749"/>
            <a:ext cx="3940756" cy="203624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DFA972-1F3A-7FAF-476E-7FC6CCE29BA7}"/>
              </a:ext>
            </a:extLst>
          </p:cNvPr>
          <p:cNvSpPr txBox="1"/>
          <p:nvPr/>
        </p:nvSpPr>
        <p:spPr>
          <a:xfrm>
            <a:off x="5058246" y="461665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PipeB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30.1MPa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B78CC0-C1D1-13E9-ADD5-CD225EF8D4EC}"/>
              </a:ext>
            </a:extLst>
          </p:cNvPr>
          <p:cNvSpPr txBox="1"/>
          <p:nvPr/>
        </p:nvSpPr>
        <p:spPr>
          <a:xfrm>
            <a:off x="8977901" y="491418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PipeC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28.8MPa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D76FE8-674B-5362-BF70-33CE6DBFC1F5}"/>
              </a:ext>
            </a:extLst>
          </p:cNvPr>
          <p:cNvSpPr txBox="1"/>
          <p:nvPr/>
        </p:nvSpPr>
        <p:spPr>
          <a:xfrm>
            <a:off x="586945" y="588655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8"/>
              </a:rPr>
              <a:t>A;40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x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Speed</a:t>
            </a:r>
            <a:r>
              <a:rPr lang="ja-JP" altLang="en-US" dirty="0">
                <a:hlinkClick r:id="rId8"/>
              </a:rPr>
              <a:t> </a:t>
            </a:r>
            <a:r>
              <a:rPr lang="en-US" altLang="ja-JP" dirty="0">
                <a:hlinkClick r:id="rId8"/>
              </a:rPr>
              <a:t>Video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5E0FCA-EA28-C52A-B1D2-3B973A12BD50}"/>
              </a:ext>
            </a:extLst>
          </p:cNvPr>
          <p:cNvSpPr txBox="1"/>
          <p:nvPr/>
        </p:nvSpPr>
        <p:spPr>
          <a:xfrm>
            <a:off x="586945" y="625642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9"/>
              </a:rPr>
              <a:t>A;0.1 Speed Video 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3246BA-38F2-C985-613E-01F981C5A672}"/>
              </a:ext>
            </a:extLst>
          </p:cNvPr>
          <p:cNvSpPr txBox="1"/>
          <p:nvPr/>
        </p:nvSpPr>
        <p:spPr>
          <a:xfrm>
            <a:off x="4720212" y="584179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0"/>
              </a:rPr>
              <a:t>B;40 x Speed Video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BBDB92-8F99-96A3-9AFD-50909BBB7791}"/>
              </a:ext>
            </a:extLst>
          </p:cNvPr>
          <p:cNvSpPr txBox="1"/>
          <p:nvPr/>
        </p:nvSpPr>
        <p:spPr>
          <a:xfrm>
            <a:off x="4720212" y="6211669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1"/>
              </a:rPr>
              <a:t>B;0.1 x Speed video 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1113BF-A56B-A756-0D6C-9446721DEEB5}"/>
              </a:ext>
            </a:extLst>
          </p:cNvPr>
          <p:cNvSpPr txBox="1"/>
          <p:nvPr/>
        </p:nvSpPr>
        <p:spPr>
          <a:xfrm>
            <a:off x="8539835" y="5812046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2"/>
              </a:rPr>
              <a:t>C;40 x Speed Video</a:t>
            </a:r>
            <a:r>
              <a:rPr kumimoji="1" lang="ja-JP" altLang="en-US" dirty="0">
                <a:hlinkClick r:id="rId12"/>
              </a:rPr>
              <a:t>倍速動画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BA7386-780F-6E0F-54AF-D3FCF485DE3A}"/>
              </a:ext>
            </a:extLst>
          </p:cNvPr>
          <p:cNvSpPr txBox="1"/>
          <p:nvPr/>
        </p:nvSpPr>
        <p:spPr>
          <a:xfrm>
            <a:off x="8539835" y="618191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13"/>
              </a:rPr>
              <a:t>C;0.1 x Speed Video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77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93B8E-6433-93D6-6ABC-01FF9A2E7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106838-1522-FBD9-1298-3844E84180E5}"/>
              </a:ext>
            </a:extLst>
          </p:cNvPr>
          <p:cNvSpPr txBox="1"/>
          <p:nvPr/>
        </p:nvSpPr>
        <p:spPr>
          <a:xfrm>
            <a:off x="284851" y="29854"/>
            <a:ext cx="360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4.Test Results (Cont’d)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0974A7-4BA9-43B5-7B72-C20144EC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58" y="1207721"/>
            <a:ext cx="3434625" cy="21302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EF6E211-EE4D-BD4A-991C-64B89C78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57" y="3559170"/>
            <a:ext cx="7955799" cy="280744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65B207-D69C-8C51-C065-27E0B41F24AC}"/>
              </a:ext>
            </a:extLst>
          </p:cNvPr>
          <p:cNvSpPr txBox="1"/>
          <p:nvPr/>
        </p:nvSpPr>
        <p:spPr>
          <a:xfrm>
            <a:off x="1141817" y="491383"/>
            <a:ext cx="278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Test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PipeD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Failed Press.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32.6MPa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32D246-7B08-B485-B249-389856B59974}"/>
              </a:ext>
            </a:extLst>
          </p:cNvPr>
          <p:cNvSpPr txBox="1"/>
          <p:nvPr/>
        </p:nvSpPr>
        <p:spPr>
          <a:xfrm>
            <a:off x="5003515" y="1207721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4"/>
              </a:rPr>
              <a:t>D;40 x Spee Video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7419EE-4AE9-B84A-101E-F46E458A8FCC}"/>
              </a:ext>
            </a:extLst>
          </p:cNvPr>
          <p:cNvSpPr txBox="1"/>
          <p:nvPr/>
        </p:nvSpPr>
        <p:spPr>
          <a:xfrm>
            <a:off x="5003515" y="1672855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5"/>
              </a:rPr>
              <a:t>D;.01 x Speed Video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B2A2BE-A3E2-C904-EF17-A14155F1D8B4}"/>
              </a:ext>
            </a:extLst>
          </p:cNvPr>
          <p:cNvSpPr txBox="1"/>
          <p:nvPr/>
        </p:nvSpPr>
        <p:spPr>
          <a:xfrm>
            <a:off x="5003515" y="2137989"/>
            <a:ext cx="527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linkClick r:id="rId6"/>
              </a:rPr>
              <a:t>D; Slow-motion video showing signs of cracking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32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394</Words>
  <PresentationFormat>ワイド画面</PresentationFormat>
  <Paragraphs>118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游ゴシック</vt:lpstr>
      <vt:lpstr>游ゴシック Light</vt:lpstr>
      <vt:lpstr>Arial</vt:lpstr>
      <vt:lpstr>Office テーマ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2026-05-13T23:26:37Z</dcterms:created>
  <dcterms:modified xsi:type="dcterms:W3CDTF">2026-07-02T04:55:48Z</dcterms:modified>
</cp:coreProperties>
</file>